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72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5" r:id="rId24"/>
    <p:sldId id="281" r:id="rId25"/>
    <p:sldId id="282" r:id="rId26"/>
    <p:sldId id="284" r:id="rId27"/>
    <p:sldId id="286" r:id="rId28"/>
    <p:sldId id="287" r:id="rId29"/>
    <p:sldId id="297" r:id="rId30"/>
    <p:sldId id="288" r:id="rId31"/>
    <p:sldId id="289" r:id="rId32"/>
    <p:sldId id="290" r:id="rId33"/>
    <p:sldId id="291" r:id="rId34"/>
    <p:sldId id="292" r:id="rId35"/>
    <p:sldId id="293" r:id="rId36"/>
    <p:sldId id="319" r:id="rId37"/>
    <p:sldId id="320" r:id="rId38"/>
    <p:sldId id="294" r:id="rId39"/>
    <p:sldId id="295" r:id="rId40"/>
    <p:sldId id="298" r:id="rId41"/>
    <p:sldId id="333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15" r:id="rId50"/>
    <p:sldId id="316" r:id="rId51"/>
    <p:sldId id="317" r:id="rId52"/>
    <p:sldId id="318" r:id="rId53"/>
    <p:sldId id="330" r:id="rId54"/>
    <p:sldId id="331" r:id="rId55"/>
    <p:sldId id="306" r:id="rId56"/>
    <p:sldId id="307" r:id="rId57"/>
    <p:sldId id="308" r:id="rId58"/>
    <p:sldId id="309" r:id="rId59"/>
    <p:sldId id="310" r:id="rId60"/>
    <p:sldId id="314" r:id="rId61"/>
    <p:sldId id="335" r:id="rId62"/>
    <p:sldId id="321" r:id="rId63"/>
    <p:sldId id="322" r:id="rId64"/>
    <p:sldId id="332" r:id="rId65"/>
    <p:sldId id="323" r:id="rId66"/>
    <p:sldId id="324" r:id="rId67"/>
    <p:sldId id="325" r:id="rId68"/>
    <p:sldId id="326" r:id="rId69"/>
    <p:sldId id="334" r:id="rId70"/>
    <p:sldId id="327" r:id="rId7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23E9-A656-4A93-A8BB-2CCEE786E9FC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FBF7D-595A-461E-9515-26D6B1BEDB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85C97-47F6-4539-85A9-77D332C78549}" type="datetimeFigureOut">
              <a:rPr lang="es-ES" smtClean="0"/>
              <a:pPr/>
              <a:t>31/08/2010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1519B-A508-4441-9C4D-A53BA91B428E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3214686"/>
            <a:ext cx="8458200" cy="1222375"/>
          </a:xfrm>
        </p:spPr>
        <p:txBody>
          <a:bodyPr>
            <a:normAutofit/>
          </a:bodyPr>
          <a:lstStyle/>
          <a:p>
            <a:r>
              <a:rPr lang="es-ES_tradnl" sz="6600" dirty="0" smtClean="0">
                <a:solidFill>
                  <a:schemeClr val="bg1"/>
                </a:solidFill>
                <a:latin typeface="Calisto MT" pitchFamily="18" charset="0"/>
              </a:rPr>
              <a:t>CITOQUINAS</a:t>
            </a:r>
            <a:endParaRPr lang="es-ES" sz="6600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528638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 smtClean="0"/>
              <a:t>Inmunología Clínica   2010</a:t>
            </a:r>
          </a:p>
          <a:p>
            <a:endParaRPr lang="es-ES_tradnl" sz="2400" b="1" i="1" dirty="0" smtClean="0"/>
          </a:p>
          <a:p>
            <a:r>
              <a:rPr lang="es-ES_tradnl" sz="2400" b="1" i="1" dirty="0" smtClean="0"/>
              <a:t>Escobar Héctor R.</a:t>
            </a:r>
            <a:endParaRPr lang="es-E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5357850" cy="5817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600" b="1" dirty="0" smtClean="0">
                <a:solidFill>
                  <a:srgbClr val="00B0F0"/>
                </a:solidFill>
                <a:latin typeface="+mn-lt"/>
              </a:rPr>
              <a:t> Sinergia y Antagonismo:</a:t>
            </a:r>
            <a:endParaRPr lang="es-ES" sz="26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18573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14282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LT activado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>
            <a:off x="1785918" y="2357430"/>
            <a:ext cx="314327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928794" y="178592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lang="es-ES" sz="2800" b="1" dirty="0" smtClean="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– 4 + IL- 5</a:t>
            </a:r>
            <a:endParaRPr lang="es-ES_tradnl" sz="2800" b="1" dirty="0" smtClean="0"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71670" y="278605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</a:rPr>
              <a:t>Efecto Sinérgico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 de flecha"/>
          <p:cNvCxnSpPr/>
          <p:nvPr/>
        </p:nvCxnSpPr>
        <p:spPr>
          <a:xfrm>
            <a:off x="6715140" y="242886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928802"/>
            <a:ext cx="1714480" cy="123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072066" y="314324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Linfocito B</a:t>
            </a:r>
            <a:endParaRPr lang="es-E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164307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Flecha derecha"/>
          <p:cNvSpPr/>
          <p:nvPr/>
        </p:nvSpPr>
        <p:spPr>
          <a:xfrm>
            <a:off x="1714480" y="4643446"/>
            <a:ext cx="2857520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00298" y="400050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lang="es-ES" sz="2800" b="1" dirty="0" smtClean="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– 4</a:t>
            </a:r>
            <a:endParaRPr lang="es-ES_tradnl" sz="2800" b="1" dirty="0" smtClean="0"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Flecha curvada hacia arriba"/>
          <p:cNvSpPr/>
          <p:nvPr/>
        </p:nvSpPr>
        <p:spPr>
          <a:xfrm>
            <a:off x="1500166" y="4786322"/>
            <a:ext cx="3500462" cy="785818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43174" y="557214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IFN-</a:t>
            </a:r>
            <a:r>
              <a:rPr lang="el-GR" sz="2800" b="1" dirty="0" smtClean="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γ</a:t>
            </a:r>
            <a:endParaRPr lang="es-ES_tradnl" sz="2800" b="1" dirty="0" smtClean="0">
              <a:solidFill>
                <a:srgbClr val="00B05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214810" y="4286256"/>
            <a:ext cx="142876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357950" y="464344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857628"/>
            <a:ext cx="178968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2285984" y="607220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</a:rPr>
              <a:t>Antagonismo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13" grpId="0"/>
      <p:bldP spid="16" grpId="0" animBg="1"/>
      <p:bldP spid="17" grpId="0"/>
      <p:bldP spid="18" grpId="0" animBg="1"/>
      <p:bldP spid="19" grpId="0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214422"/>
            <a:ext cx="3686172" cy="51033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600" b="1" dirty="0" smtClean="0">
                <a:solidFill>
                  <a:srgbClr val="00B0F0"/>
                </a:solidFill>
                <a:latin typeface="+mn-lt"/>
              </a:rPr>
              <a:t>Acción en Cascada</a:t>
            </a:r>
            <a:endParaRPr lang="es-ES" sz="26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8858280" cy="292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Familias  estructurales de CITOQUINAS</a:t>
            </a:r>
            <a:endParaRPr lang="es-ES" b="1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221455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F0"/>
                </a:solidFill>
              </a:rPr>
              <a:t>Citoquinas  de Tipo I</a:t>
            </a:r>
            <a:endParaRPr lang="es-ES" sz="2400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00562" y="1857364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+mj-lt"/>
              </a:rPr>
              <a:t>IL-2, IL-3, IL-4, IL-5, IL-6, IL-7, IL-9,IL-11, IL-12, IL-13, IL-15 y varios factores de crecimiento hematopoyético. </a:t>
            </a:r>
            <a:endParaRPr lang="es-ES" sz="2000" b="1" dirty="0">
              <a:latin typeface="+mj-lt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571868" y="235743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85720" y="342900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F0"/>
                </a:solidFill>
              </a:rPr>
              <a:t>Citoquinas de Tipo II</a:t>
            </a:r>
            <a:endParaRPr lang="es-ES" sz="2400" b="1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14876" y="321468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+mj-lt"/>
              </a:rPr>
              <a:t>IFN (</a:t>
            </a:r>
            <a:r>
              <a:rPr lang="el-GR" sz="2000" b="1" dirty="0" smtClean="0">
                <a:latin typeface="+mj-lt"/>
              </a:rPr>
              <a:t>α</a:t>
            </a:r>
            <a:r>
              <a:rPr lang="es-ES_tradnl" sz="2000" b="1" dirty="0" smtClean="0">
                <a:latin typeface="+mj-lt"/>
              </a:rPr>
              <a:t>,</a:t>
            </a:r>
            <a:r>
              <a:rPr lang="el-GR" sz="2000" b="1" dirty="0" smtClean="0">
                <a:latin typeface="+mj-lt"/>
              </a:rPr>
              <a:t>β</a:t>
            </a:r>
            <a:r>
              <a:rPr lang="es-ES_tradnl" sz="2000" b="1" dirty="0" smtClean="0">
                <a:latin typeface="+mj-lt"/>
              </a:rPr>
              <a:t>,</a:t>
            </a:r>
            <a:r>
              <a:rPr lang="el-GR" sz="2000" b="1" dirty="0" smtClean="0">
                <a:latin typeface="+mj-lt"/>
              </a:rPr>
              <a:t>γ</a:t>
            </a:r>
            <a:r>
              <a:rPr lang="es-ES_tradnl" sz="2000" b="1" dirty="0" smtClean="0">
                <a:latin typeface="+mj-lt"/>
              </a:rPr>
              <a:t>),IL-10, IL-19, IL-20, IL-22, IL-24, IL-28, IL-29.</a:t>
            </a:r>
            <a:endParaRPr lang="es-ES" sz="2000" b="1" dirty="0">
              <a:latin typeface="+mj-lt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571868" y="3571876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57158" y="435769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F0"/>
                </a:solidFill>
              </a:rPr>
              <a:t>Familia del TNF</a:t>
            </a:r>
            <a:endParaRPr lang="es-ES" sz="2400" b="1" dirty="0">
              <a:solidFill>
                <a:srgbClr val="00B0F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86380" y="435769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+mj-lt"/>
              </a:rPr>
              <a:t> TNF</a:t>
            </a:r>
            <a:endParaRPr lang="es-ES" sz="2000" b="1" dirty="0">
              <a:latin typeface="+mj-lt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071802" y="4500570"/>
            <a:ext cx="150019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57158" y="521495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F0"/>
                </a:solidFill>
              </a:rPr>
              <a:t>Miembros de la Superfamilia  de Inmunoglobulinas</a:t>
            </a:r>
            <a:endParaRPr lang="es-ES" sz="2400" b="1" dirty="0">
              <a:solidFill>
                <a:srgbClr val="00B0F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72132" y="571501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+mj-lt"/>
              </a:rPr>
              <a:t>IL-1 y Quimiocinas</a:t>
            </a:r>
            <a:endParaRPr lang="es-ES" sz="2000" b="1" dirty="0">
              <a:latin typeface="+mj-lt"/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3428992" y="5786454"/>
            <a:ext cx="157163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 smtClean="0">
                <a:latin typeface="+mn-lt"/>
              </a:rPr>
              <a:t>Clasificación según los Patrones de Secreción 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Citoquinas de la Rta Inmune Innata.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Citoquinas de la Rta Inmune especifica.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Factores de crecimiento hematopoyético.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Quimiocinas.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latin typeface="+mn-lt"/>
              </a:rPr>
              <a:t>Citoquinas de la Rta Innata</a:t>
            </a:r>
            <a:endParaRPr lang="es-ES" sz="4000" b="1" dirty="0"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686833" cy="551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901"/>
                <a:gridCol w="4511865"/>
                <a:gridCol w="2710067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Citoquina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Efecto Biológico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Célula</a:t>
                      </a:r>
                      <a:r>
                        <a:rPr lang="es-ES_tradnl" baseline="0" dirty="0" smtClean="0"/>
                        <a:t> productora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IL-1a, IL-1b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Proinflamatorias.Inducen la síntesis de RFA.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Monocitos y macrófagos.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IL-6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Proinflamatorias.Inducen la síntesis de RFA. Estimula secreción</a:t>
                      </a:r>
                      <a:r>
                        <a:rPr lang="es-ES_tradnl" sz="1600" baseline="0" dirty="0" smtClean="0"/>
                        <a:t> de Ig.</a:t>
                      </a:r>
                      <a:endParaRPr lang="es-E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Monocitos y macrófagos.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TNF-</a:t>
                      </a:r>
                      <a:r>
                        <a:rPr lang="el-GR" dirty="0" smtClean="0">
                          <a:latin typeface="+mj-lt"/>
                        </a:rPr>
                        <a:t>α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Proinflamatorias.Responsable del shock</a:t>
                      </a:r>
                      <a:r>
                        <a:rPr lang="es-ES_tradnl" sz="1600" baseline="0" dirty="0" smtClean="0"/>
                        <a:t> endotoxico. Induce la expresión de moléculas de adhesión.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Monocitos, macrófagos y LT.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>
                          <a:latin typeface="+mj-lt"/>
                        </a:rPr>
                        <a:t>IL-10, IL-19, IL-20,</a:t>
                      </a:r>
                      <a:r>
                        <a:rPr lang="es-ES_tradnl" baseline="0" dirty="0" smtClean="0">
                          <a:latin typeface="+mj-lt"/>
                        </a:rPr>
                        <a:t> IL-22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Inmunosupresoras. Inhiben</a:t>
                      </a:r>
                      <a:r>
                        <a:rPr lang="es-ES_tradnl" sz="1600" baseline="0" dirty="0" smtClean="0"/>
                        <a:t> la secreción de citoquinas y otros mediadores pro inflamatorios y expresión de MHC-II y moléculas de adhesión en monocitos. Estimulan a LB e inducen síntesis de Ig.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Monocitos, macrófagos, LT y LB.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Inductor de diferenciación Th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baseline="0" dirty="0" smtClean="0">
                          <a:latin typeface="+mj-lt"/>
                        </a:rPr>
                        <a:t>1</a:t>
                      </a:r>
                      <a:r>
                        <a:rPr lang="es-ES_tradnl" baseline="0" dirty="0" smtClean="0"/>
                        <a:t>. Estimula actividad citotóxica de LT y NK.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Monocitos y macrófagos.</a:t>
                      </a:r>
                      <a:endParaRPr lang="es-ES" dirty="0"/>
                    </a:p>
                  </a:txBody>
                  <a:tcPr/>
                </a:tc>
              </a:tr>
              <a:tr h="406114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IL-18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aseline="0" dirty="0" smtClean="0"/>
                        <a:t>Estimula actividad citotóxica de LT y NK.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IL-23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aseline="0" dirty="0" smtClean="0"/>
                        <a:t>Estimula actividad citotóxica de LT y NK.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INF-</a:t>
                      </a:r>
                      <a:r>
                        <a:rPr lang="el-GR" dirty="0" smtClean="0">
                          <a:latin typeface="+mj-lt"/>
                        </a:rPr>
                        <a:t>α</a:t>
                      </a:r>
                      <a:r>
                        <a:rPr lang="es-ES_tradnl" dirty="0" smtClean="0">
                          <a:latin typeface="+mj-lt"/>
                        </a:rPr>
                        <a:t>, INF-</a:t>
                      </a:r>
                      <a:r>
                        <a:rPr lang="el-GR" dirty="0" smtClean="0">
                          <a:latin typeface="+mj-lt"/>
                        </a:rPr>
                        <a:t>β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Efecto</a:t>
                      </a:r>
                      <a:r>
                        <a:rPr lang="es-ES_tradnl" baseline="0" dirty="0" smtClean="0"/>
                        <a:t> antiproliferativo e inmunomodulador. Actividad antitumoral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989856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latin typeface="+mn-lt"/>
              </a:rPr>
              <a:t>Citoquinas de la Rta Adaptativa</a:t>
            </a:r>
            <a:endParaRPr lang="es-ES" sz="4000" b="1" dirty="0"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935163"/>
          <a:ext cx="8715436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4429156"/>
                <a:gridCol w="3000396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Citoquina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Efecto Biológico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Célula productora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Proliferación de LT.</a:t>
                      </a:r>
                      <a:r>
                        <a:rPr lang="es-ES_tradnl" baseline="0" dirty="0" smtClean="0"/>
                        <a:t> Activación y proliferación de NK. Proliferación de LB.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Células T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IL-4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Promueve la diferenciación a Th 2; cambio</a:t>
                      </a:r>
                      <a:r>
                        <a:rPr lang="es-ES_tradnl" baseline="0" dirty="0" smtClean="0"/>
                        <a:t> de isotipo a Ig 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Células</a:t>
                      </a:r>
                      <a:r>
                        <a:rPr lang="es-ES_tradnl" baseline="0" dirty="0" smtClean="0"/>
                        <a:t> Th 2 y mastocitos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IL-5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Activación y generación de eosinofilos.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Células Th 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TGF-</a:t>
                      </a:r>
                      <a:r>
                        <a:rPr lang="el-GR" dirty="0" smtClean="0">
                          <a:latin typeface="+mj-lt"/>
                        </a:rPr>
                        <a:t>β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Inhibe proliferación de LT</a:t>
                      </a:r>
                      <a:r>
                        <a:rPr lang="es-ES_tradnl" baseline="0" dirty="0" smtClean="0"/>
                        <a:t> y LB. Promueve cambio de isotipo a Ig A. inhibe a los macrófagos.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LT, macrófagos y otros</a:t>
                      </a:r>
                      <a:r>
                        <a:rPr lang="es-ES_tradnl" baseline="0" dirty="0" smtClean="0"/>
                        <a:t> tipos celulares.</a:t>
                      </a:r>
                      <a:endParaRPr lang="es-ES_tradnl" dirty="0" smtClean="0"/>
                    </a:p>
                    <a:p>
                      <a:endParaRPr lang="es-ES_tradn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IFN-</a:t>
                      </a:r>
                      <a:r>
                        <a:rPr lang="el-GR" dirty="0" smtClean="0">
                          <a:latin typeface="+mj-lt"/>
                        </a:rPr>
                        <a:t>γ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Activa a macrófagos. Aumenta la expresión de MHC </a:t>
                      </a:r>
                      <a:r>
                        <a:rPr lang="es-ES_tradnl" dirty="0" smtClean="0">
                          <a:latin typeface="+mj-lt"/>
                        </a:rPr>
                        <a:t>1</a:t>
                      </a:r>
                      <a:r>
                        <a:rPr lang="es-ES_tradnl" baseline="0" dirty="0" smtClean="0">
                          <a:latin typeface="+mj-lt"/>
                        </a:rPr>
                        <a:t> </a:t>
                      </a:r>
                      <a:r>
                        <a:rPr lang="es-ES_tradnl" baseline="0" dirty="0" smtClean="0">
                          <a:latin typeface="+mn-lt"/>
                        </a:rPr>
                        <a:t>y 2.Incrementa la presentación antigénica</a:t>
                      </a:r>
                      <a:endParaRPr lang="es-E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Células Th 1, células T CD8+</a:t>
                      </a:r>
                      <a:r>
                        <a:rPr lang="es-ES_tradnl" sz="1800" dirty="0" smtClean="0"/>
                        <a:t>,</a:t>
                      </a:r>
                      <a:r>
                        <a:rPr lang="es-ES_tradnl" sz="1800" baseline="0" dirty="0" smtClean="0"/>
                        <a:t> NK</a:t>
                      </a:r>
                      <a:r>
                        <a:rPr lang="es-ES_tradnl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96086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latin typeface="+mn-lt"/>
              </a:rPr>
              <a:t>Citoquinas de la Rta Adaptativa</a:t>
            </a:r>
            <a:endParaRPr lang="es-ES" sz="4000" b="1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85952"/>
            <a:ext cx="2571768" cy="35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7" y="2000240"/>
            <a:ext cx="2407595" cy="419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9646" y="2571744"/>
            <a:ext cx="2904354" cy="12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596" y="4357694"/>
            <a:ext cx="2880404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Flecha derecha"/>
          <p:cNvSpPr/>
          <p:nvPr/>
        </p:nvSpPr>
        <p:spPr>
          <a:xfrm>
            <a:off x="5429256" y="3071810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5429256" y="464344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84698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Polarización</a:t>
            </a:r>
            <a:r>
              <a:rPr lang="es-ES_tradnl" sz="4000" b="1" dirty="0" smtClean="0">
                <a:latin typeface="+mn-lt"/>
              </a:rPr>
              <a:t> hacia LT CD 4+  </a:t>
            </a:r>
            <a:r>
              <a:rPr lang="es-ES_tradnl" sz="4000" b="1" dirty="0" smtClean="0">
                <a:solidFill>
                  <a:srgbClr val="FF0000"/>
                </a:solidFill>
                <a:latin typeface="+mn-lt"/>
              </a:rPr>
              <a:t>Th </a:t>
            </a:r>
            <a:r>
              <a:rPr lang="es-ES_tradnl" sz="4000" b="1" dirty="0" smtClean="0">
                <a:solidFill>
                  <a:srgbClr val="FF0000"/>
                </a:solidFill>
              </a:rPr>
              <a:t>1</a:t>
            </a:r>
            <a:endParaRPr lang="es-ES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84698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latin typeface="+mn-lt"/>
              </a:rPr>
              <a:t>Polarización hacia LT CD </a:t>
            </a:r>
            <a:r>
              <a:rPr lang="es-ES_tradnl" sz="4000" b="1" dirty="0" smtClean="0"/>
              <a:t>4</a:t>
            </a:r>
            <a:r>
              <a:rPr lang="es-ES_tradnl" sz="4000" b="1" dirty="0" smtClean="0">
                <a:latin typeface="+mn-lt"/>
              </a:rPr>
              <a:t>+  </a:t>
            </a:r>
            <a:r>
              <a:rPr lang="es-ES_tradnl" sz="4000" b="1" dirty="0" smtClean="0">
                <a:solidFill>
                  <a:srgbClr val="FF0000"/>
                </a:solidFill>
                <a:latin typeface="+mn-lt"/>
              </a:rPr>
              <a:t>Th </a:t>
            </a:r>
            <a:r>
              <a:rPr lang="es-ES_tradnl" sz="4000" b="1" dirty="0" smtClean="0">
                <a:solidFill>
                  <a:srgbClr val="FF0000"/>
                </a:solidFill>
              </a:rPr>
              <a:t>2</a:t>
            </a:r>
            <a:endParaRPr lang="es-ES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6757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Comunicación célula - célula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472518" cy="41434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s-ES_tradnl" dirty="0" smtClean="0"/>
          </a:p>
          <a:p>
            <a:pPr>
              <a:buFont typeface="Wingdings" pitchFamily="2" charset="2"/>
              <a:buChar char="v"/>
            </a:pPr>
            <a:r>
              <a:rPr lang="es-ES_tradnl" b="1" dirty="0" smtClean="0"/>
              <a:t>Contacto Directo</a:t>
            </a:r>
          </a:p>
          <a:p>
            <a:pPr>
              <a:buFont typeface="Wingdings" pitchFamily="2" charset="2"/>
              <a:buChar char="v"/>
            </a:pPr>
            <a:endParaRPr lang="es-ES_tradnl" dirty="0" smtClean="0"/>
          </a:p>
          <a:p>
            <a:pPr>
              <a:buFont typeface="Wingdings" pitchFamily="2" charset="2"/>
              <a:buChar char="v"/>
            </a:pPr>
            <a:endParaRPr lang="es-ES_tradnl" dirty="0" smtClean="0"/>
          </a:p>
          <a:p>
            <a:pPr>
              <a:buFont typeface="Wingdings" pitchFamily="2" charset="2"/>
              <a:buChar char="v"/>
            </a:pPr>
            <a:r>
              <a:rPr lang="es-ES_tradnl" b="1" dirty="0" smtClean="0"/>
              <a:t>Proteínas Solubles</a:t>
            </a:r>
            <a:r>
              <a:rPr lang="es-ES_tradnl" dirty="0" smtClean="0"/>
              <a:t>                          </a:t>
            </a:r>
            <a:endParaRPr lang="es-ES_tradnl" sz="3600" b="1" dirty="0" smtClean="0">
              <a:solidFill>
                <a:srgbClr val="0070C0"/>
              </a:solidFill>
              <a:latin typeface="Calisto MT" pitchFamily="18" charset="0"/>
            </a:endParaRPr>
          </a:p>
          <a:p>
            <a:pPr>
              <a:buNone/>
            </a:pPr>
            <a:endParaRPr lang="es-ES_tradnl" sz="3600" b="1" dirty="0" smtClean="0">
              <a:solidFill>
                <a:srgbClr val="0070C0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v"/>
            </a:pPr>
            <a:endParaRPr lang="es-ES_tradnl" dirty="0" smtClean="0"/>
          </a:p>
          <a:p>
            <a:pPr>
              <a:buFont typeface="Wingdings" pitchFamily="2" charset="2"/>
              <a:buChar char="v"/>
            </a:pP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2928958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derecha"/>
          <p:cNvSpPr/>
          <p:nvPr/>
        </p:nvSpPr>
        <p:spPr>
          <a:xfrm>
            <a:off x="3786182" y="3357562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3000364" y="521495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5072066" y="5214950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27146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1071538" y="607220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Comic Sans MS" pitchFamily="66" charset="0"/>
              </a:rPr>
              <a:t>Célula Productora de Citoquina</a:t>
            </a:r>
            <a:endParaRPr lang="es-ES" sz="1600" b="1" dirty="0">
              <a:latin typeface="Comic Sans MS" pitchFamily="66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643446"/>
            <a:ext cx="1357322" cy="11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3428992" y="592933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Comic Sans MS" pitchFamily="66" charset="0"/>
              </a:rPr>
              <a:t>Citoquinas</a:t>
            </a:r>
            <a:endParaRPr lang="es-ES" sz="1600" b="1" dirty="0">
              <a:latin typeface="Comic Sans MS" pitchFamily="66" charset="0"/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7143768" y="5072074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7500958" y="4572008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latin typeface="Comic Sans MS" pitchFamily="66" charset="0"/>
              </a:rPr>
              <a:t>Efecto </a:t>
            </a:r>
          </a:p>
          <a:p>
            <a:pPr algn="ctr"/>
            <a:r>
              <a:rPr lang="es-ES_tradnl" sz="2400" b="1" dirty="0" smtClean="0">
                <a:solidFill>
                  <a:srgbClr val="FF0000"/>
                </a:solidFill>
                <a:latin typeface="Comic Sans MS" pitchFamily="66" charset="0"/>
              </a:rPr>
              <a:t>Biológico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57818" y="321468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00B0F0"/>
                </a:solidFill>
              </a:rPr>
              <a:t>CITOQUINAS</a:t>
            </a:r>
            <a:endParaRPr lang="es-E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  <p:bldP spid="14" grpId="0" animBg="1"/>
      <p:bldP spid="18" grpId="0"/>
      <p:bldP spid="20" grpId="0"/>
      <p:bldP spid="21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143932" cy="521497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571868" y="3500438"/>
            <a:ext cx="1285884" cy="714380"/>
          </a:xfrm>
          <a:prstGeom prst="rect">
            <a:avLst/>
          </a:prstGeom>
          <a:noFill/>
          <a:ln w="476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  <a:latin typeface="+mn-lt"/>
              </a:rPr>
              <a:t>Factores de crecimiento hematopoyético</a:t>
            </a:r>
            <a:endParaRPr lang="es-ES" sz="4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35760"/>
          <a:ext cx="8501122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47"/>
                <a:gridCol w="4052017"/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Citoquina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Efecto biológico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Célula productora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IL-3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Hematopoyesis en situaciones de stress.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LT activados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IL-5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Diferenciación, proliferación y activación de eosinofilos.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Linfocitos Th 2 activados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IL-7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Maduración de LT y LB.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Células estromales de M.O.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IL-9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Proliferación de precursores eritroides y de células T.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LT activados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IL-11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Megacariocitopoyesis.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Fibroblastos de M.O.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GM-CSF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Desarrollo y diferenciación de granulocitos y macrófagos.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LT activados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G-CSF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Desarrollo y diferenciación de granulocitos 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Fibroblastos, células endoteliales y monocitos.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+mj-lt"/>
                        </a:rPr>
                        <a:t>M-CSF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Desarrollo y diferenciación de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dirty="0" smtClean="0"/>
                        <a:t>macrófagos.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Monocitos y macrófagos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  <a:latin typeface="+mn-lt"/>
              </a:rPr>
              <a:t>Factores de crecimiento hematopoyético</a:t>
            </a:r>
            <a:endParaRPr lang="es-E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59630"/>
            <a:ext cx="7429552" cy="569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"/>
          <p:cNvSpPr/>
          <p:nvPr/>
        </p:nvSpPr>
        <p:spPr>
          <a:xfrm>
            <a:off x="3000364" y="3429000"/>
            <a:ext cx="1571636" cy="3571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286248" y="1214422"/>
            <a:ext cx="642942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714876" y="4000504"/>
            <a:ext cx="857256" cy="3571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1785918" y="3929066"/>
            <a:ext cx="1928826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072198" y="5786454"/>
            <a:ext cx="642942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215206" y="5786454"/>
            <a:ext cx="642942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715140" y="5357826"/>
            <a:ext cx="107157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2428884"/>
          </a:xfrm>
        </p:spPr>
        <p:txBody>
          <a:bodyPr>
            <a:noAutofit/>
          </a:bodyPr>
          <a:lstStyle/>
          <a:p>
            <a:pPr algn="ctr"/>
            <a:r>
              <a:rPr lang="es-ES_tradnl" sz="7200" b="1" dirty="0" smtClean="0">
                <a:latin typeface="+mn-lt"/>
              </a:rPr>
              <a:t>Receptores de Citoquinas</a:t>
            </a:r>
            <a:endParaRPr lang="es-ES" sz="72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3276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3276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Clasificación</a:t>
            </a:r>
            <a:endParaRPr lang="es-ES" sz="44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4929222"/>
          </a:xfrm>
        </p:spPr>
        <p:txBody>
          <a:bodyPr/>
          <a:lstStyle/>
          <a:p>
            <a:r>
              <a:rPr lang="es-ES_tradnl" dirty="0" smtClean="0"/>
              <a:t>De acuerdo a la clasificación basada en las semejanzas estructurales que existe entre los dominios de unión, se los divide en </a:t>
            </a:r>
            <a:r>
              <a:rPr lang="es-ES_tradnl" dirty="0" smtClean="0">
                <a:latin typeface="+mj-lt"/>
              </a:rPr>
              <a:t>5</a:t>
            </a:r>
            <a:r>
              <a:rPr lang="es-ES_tradnl" dirty="0" smtClean="0"/>
              <a:t> flias: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b="1" dirty="0" smtClean="0"/>
              <a:t>Superfamilia de las inmunoglobulinas.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b="1" dirty="0" smtClean="0"/>
              <a:t>Receptores de Citoquinas tipo I.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b="1" dirty="0" smtClean="0"/>
              <a:t>Receptores de Citoquinas tipo II.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b="1" dirty="0" smtClean="0"/>
              <a:t>Receptores del TNF.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b="1" dirty="0" smtClean="0"/>
              <a:t>Receptores de 7 hélices alfa transmembrana.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25"/>
          <a:ext cx="84010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2"/>
                <a:gridCol w="4714878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Familia de receptores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Ligandos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Rc de la Superfamilia</a:t>
                      </a:r>
                      <a:r>
                        <a:rPr lang="es-ES_tradnl" sz="2000" baseline="0" dirty="0" smtClean="0"/>
                        <a:t> de las Igs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latin typeface="+mj-lt"/>
                        </a:rPr>
                        <a:t>IL-1, M-CSF, KIT, IL-18</a:t>
                      </a:r>
                      <a:endParaRPr lang="es-ES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Rc de Citoquinas clase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IL-3, IL-5</a:t>
                      </a:r>
                      <a:r>
                        <a:rPr lang="es-ES_tradnl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y GM-CSF</a:t>
                      </a:r>
                      <a:r>
                        <a:rPr lang="es-ES_tradnl" baseline="0" dirty="0" smtClean="0">
                          <a:latin typeface="+mj-lt"/>
                        </a:rPr>
                        <a:t>: las cuales comparten una cadena común </a:t>
                      </a:r>
                      <a:r>
                        <a:rPr lang="el-GR" b="1" baseline="0" dirty="0" smtClean="0">
                          <a:latin typeface="+mj-lt"/>
                        </a:rPr>
                        <a:t>β</a:t>
                      </a:r>
                      <a:r>
                        <a:rPr lang="es-ES_tradnl" b="1" baseline="0" dirty="0" smtClean="0">
                          <a:latin typeface="+mj-lt"/>
                        </a:rPr>
                        <a:t>c </a:t>
                      </a:r>
                      <a:r>
                        <a:rPr lang="es-ES_tradnl" baseline="0" dirty="0" smtClean="0">
                          <a:latin typeface="+mj-lt"/>
                        </a:rPr>
                        <a:t>o CD131.</a:t>
                      </a:r>
                    </a:p>
                    <a:p>
                      <a:r>
                        <a:rPr lang="es-ES_tradnl" b="1" baseline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IL-2, IL-4, IL-7, IL-9, IL-15, IL-21</a:t>
                      </a:r>
                      <a:r>
                        <a:rPr lang="es-ES_tradnl" baseline="0" dirty="0" smtClean="0">
                          <a:latin typeface="+mj-lt"/>
                        </a:rPr>
                        <a:t>: comparten una cadena </a:t>
                      </a:r>
                      <a:r>
                        <a:rPr lang="el-GR" b="1" baseline="0" dirty="0" smtClean="0">
                          <a:latin typeface="+mj-lt"/>
                        </a:rPr>
                        <a:t>γ</a:t>
                      </a:r>
                      <a:r>
                        <a:rPr lang="es-ES_tradnl" b="1" baseline="0" dirty="0" smtClean="0">
                          <a:latin typeface="+mj-lt"/>
                        </a:rPr>
                        <a:t>c</a:t>
                      </a:r>
                      <a:r>
                        <a:rPr lang="es-ES_tradnl" baseline="0" dirty="0" smtClean="0">
                          <a:latin typeface="+mj-lt"/>
                        </a:rPr>
                        <a:t>. IL-2 tiene además una subunidad IL-2R</a:t>
                      </a:r>
                      <a:r>
                        <a:rPr lang="el-GR" baseline="0" dirty="0" smtClean="0">
                          <a:latin typeface="+mj-lt"/>
                        </a:rPr>
                        <a:t>α</a:t>
                      </a:r>
                      <a:r>
                        <a:rPr lang="es-ES_tradnl" baseline="0" dirty="0" smtClean="0">
                          <a:latin typeface="+mj-lt"/>
                        </a:rPr>
                        <a:t> (CD 25).</a:t>
                      </a:r>
                    </a:p>
                    <a:p>
                      <a:r>
                        <a:rPr lang="es-ES_tradnl" b="1" baseline="0" dirty="0" smtClean="0">
                          <a:latin typeface="+mj-lt"/>
                        </a:rPr>
                        <a:t>IL-6, IL-11, IL-12, IL-13, IL-23, IL-27, GM-CSF, G-CSF, OSM </a:t>
                      </a:r>
                      <a:r>
                        <a:rPr lang="es-ES_tradnl" baseline="0" dirty="0" smtClean="0">
                          <a:latin typeface="+mj-lt"/>
                        </a:rPr>
                        <a:t>(oncostatina M), </a:t>
                      </a:r>
                      <a:r>
                        <a:rPr lang="es-ES_tradnl" b="1" baseline="0" dirty="0" smtClean="0">
                          <a:latin typeface="+mj-lt"/>
                        </a:rPr>
                        <a:t>LIF</a:t>
                      </a:r>
                      <a:r>
                        <a:rPr lang="es-ES_tradnl" baseline="0" dirty="0" smtClean="0">
                          <a:latin typeface="+mj-lt"/>
                        </a:rPr>
                        <a:t> (factor inhibidor de leucina), </a:t>
                      </a:r>
                      <a:r>
                        <a:rPr lang="es-ES_tradnl" b="1" baseline="0" dirty="0" smtClean="0">
                          <a:latin typeface="+mj-lt"/>
                        </a:rPr>
                        <a:t>CNTF</a:t>
                      </a:r>
                      <a:r>
                        <a:rPr lang="es-ES_tradnl" baseline="0" dirty="0" smtClean="0">
                          <a:latin typeface="+mj-lt"/>
                        </a:rPr>
                        <a:t> (factor neutrofilo ciliar), </a:t>
                      </a:r>
                      <a:r>
                        <a:rPr lang="es-ES_tradnl" b="1" baseline="0" dirty="0" smtClean="0">
                          <a:latin typeface="+mj-lt"/>
                        </a:rPr>
                        <a:t>GH, Prolactina</a:t>
                      </a:r>
                      <a:r>
                        <a:rPr lang="es-ES_tradnl" baseline="0" dirty="0" smtClean="0">
                          <a:latin typeface="+mj-lt"/>
                        </a:rPr>
                        <a:t>.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Rc</a:t>
                      </a:r>
                      <a:r>
                        <a:rPr lang="es-ES_tradnl" sz="2000" baseline="0" dirty="0" smtClean="0"/>
                        <a:t> de Citoquinas clase II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latin typeface="+mj-lt"/>
                        </a:rPr>
                        <a:t>INF-</a:t>
                      </a:r>
                      <a:r>
                        <a:rPr lang="el-GR" b="1" dirty="0" smtClean="0">
                          <a:latin typeface="+mj-lt"/>
                        </a:rPr>
                        <a:t>α</a:t>
                      </a:r>
                      <a:r>
                        <a:rPr lang="es-ES_tradnl" b="1" dirty="0" smtClean="0">
                          <a:latin typeface="+mj-lt"/>
                        </a:rPr>
                        <a:t>, INF-</a:t>
                      </a:r>
                      <a:r>
                        <a:rPr lang="el-GR" b="1" dirty="0" smtClean="0">
                          <a:latin typeface="+mj-lt"/>
                        </a:rPr>
                        <a:t>β</a:t>
                      </a:r>
                      <a:r>
                        <a:rPr lang="es-ES_tradnl" b="1" dirty="0" smtClean="0">
                          <a:latin typeface="+mj-lt"/>
                        </a:rPr>
                        <a:t>, INF-</a:t>
                      </a:r>
                      <a:r>
                        <a:rPr lang="el-GR" b="1" dirty="0" smtClean="0">
                          <a:latin typeface="+mj-lt"/>
                        </a:rPr>
                        <a:t>γ</a:t>
                      </a:r>
                      <a:r>
                        <a:rPr lang="es-ES_tradnl" b="1" dirty="0" smtClean="0">
                          <a:latin typeface="+mj-lt"/>
                        </a:rPr>
                        <a:t>, INF-</a:t>
                      </a:r>
                      <a:r>
                        <a:rPr lang="el-GR" b="1" dirty="0" smtClean="0">
                          <a:latin typeface="+mj-lt"/>
                        </a:rPr>
                        <a:t>λ</a:t>
                      </a:r>
                      <a:r>
                        <a:rPr lang="es-ES_tradnl" b="1" dirty="0" smtClean="0">
                          <a:latin typeface="+mj-lt"/>
                        </a:rPr>
                        <a:t>, IL-10, IL-19,</a:t>
                      </a:r>
                      <a:r>
                        <a:rPr lang="es-ES_tradnl" b="1" baseline="0" dirty="0" smtClean="0">
                          <a:latin typeface="+mj-lt"/>
                        </a:rPr>
                        <a:t> IL-20, IL-22, IL-24, IL-26,IL-28, IL-29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Rc del TNF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latin typeface="+mj-lt"/>
                        </a:rPr>
                        <a:t>TNF-</a:t>
                      </a:r>
                      <a:r>
                        <a:rPr lang="el-GR" b="1" dirty="0" smtClean="0">
                          <a:latin typeface="+mj-lt"/>
                        </a:rPr>
                        <a:t>α</a:t>
                      </a:r>
                      <a:r>
                        <a:rPr lang="es-ES_tradnl" b="1" dirty="0" smtClean="0">
                          <a:latin typeface="+mj-lt"/>
                        </a:rPr>
                        <a:t>, TNF-</a:t>
                      </a:r>
                      <a:r>
                        <a:rPr lang="el-GR" b="1" dirty="0" smtClean="0">
                          <a:latin typeface="+mj-lt"/>
                        </a:rPr>
                        <a:t>β</a:t>
                      </a:r>
                      <a:r>
                        <a:rPr lang="es-ES_tradnl" b="1" dirty="0" smtClean="0">
                          <a:latin typeface="+mj-lt"/>
                        </a:rPr>
                        <a:t>, CD-27L, CD-30L, CD-40L, NGF</a:t>
                      </a:r>
                      <a:r>
                        <a:rPr lang="es-ES_tradnl" b="1" baseline="0" dirty="0" smtClean="0">
                          <a:latin typeface="+mj-lt"/>
                        </a:rPr>
                        <a:t> </a:t>
                      </a:r>
                      <a:r>
                        <a:rPr lang="es-ES_tradnl" baseline="0" dirty="0" smtClean="0">
                          <a:latin typeface="+mj-lt"/>
                        </a:rPr>
                        <a:t>(factor de crecimiento neural), </a:t>
                      </a:r>
                      <a:r>
                        <a:rPr lang="es-ES_tradnl" b="1" baseline="0" dirty="0" smtClean="0">
                          <a:latin typeface="+mj-lt"/>
                        </a:rPr>
                        <a:t>FAS.</a:t>
                      </a:r>
                      <a:endParaRPr lang="es-ES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Rc de </a:t>
                      </a:r>
                      <a:r>
                        <a:rPr lang="es-ES_tradnl" sz="2000" dirty="0" err="1" smtClean="0"/>
                        <a:t>quimiocinas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latin typeface="+mj-lt"/>
                        </a:rPr>
                        <a:t>I</a:t>
                      </a:r>
                      <a:r>
                        <a:rPr lang="es-ES_tradnl" b="1" dirty="0" smtClean="0">
                          <a:latin typeface="+mj-lt"/>
                        </a:rPr>
                        <a:t>L-8, RANTES,</a:t>
                      </a:r>
                      <a:r>
                        <a:rPr lang="es-ES_tradnl" b="1" baseline="0" dirty="0" smtClean="0">
                          <a:latin typeface="+mj-lt"/>
                        </a:rPr>
                        <a:t> MIP-1, PF-4, MCAF, NAP-2</a:t>
                      </a:r>
                      <a:endParaRPr lang="es-ES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+mn-lt"/>
              </a:rPr>
              <a:t>Receptores de citoquinas</a:t>
            </a:r>
            <a:endParaRPr lang="es-ES" sz="4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Receptores de Citoquinas tipo I</a:t>
            </a:r>
            <a:endParaRPr lang="es-ES" sz="4400" dirty="0">
              <a:latin typeface="+mn-lt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77294"/>
            <a:ext cx="7286676" cy="36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214810" y="178592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Ligandos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64399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Receptores de Citoquinas tipo I</a:t>
            </a:r>
            <a:endParaRPr lang="es-ES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658228" cy="57149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_tradnl" sz="2000" b="1" dirty="0" smtClean="0">
                <a:solidFill>
                  <a:schemeClr val="tx1"/>
                </a:solidFill>
              </a:rPr>
              <a:t>La IL- 2 posee distintos grados de afinidad por su Rc, según este formado por una, dos o las tres cadenas, regulando de esta manera la intensidad del efecto.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6929486" cy="41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78579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B0F0"/>
                </a:solidFill>
              </a:rPr>
              <a:t>Citoquinas que comparten la cadena </a:t>
            </a:r>
            <a:r>
              <a:rPr lang="el-GR" sz="3200" b="1" dirty="0" smtClean="0">
                <a:solidFill>
                  <a:srgbClr val="00B0F0"/>
                </a:solidFill>
              </a:rPr>
              <a:t>γ</a:t>
            </a:r>
            <a:r>
              <a:rPr lang="es-ES_tradnl" sz="3200" b="1" dirty="0" smtClean="0">
                <a:solidFill>
                  <a:srgbClr val="00B0F0"/>
                </a:solidFill>
              </a:rPr>
              <a:t>c</a:t>
            </a:r>
            <a:endParaRPr lang="es-ES" sz="3200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79519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Definición: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3200" b="1" dirty="0" smtClean="0">
                <a:solidFill>
                  <a:srgbClr val="00B050"/>
                </a:solidFill>
              </a:rPr>
              <a:t>CITOQUINAS:</a:t>
            </a:r>
          </a:p>
          <a:p>
            <a:r>
              <a:rPr lang="es-ES_tradnl" sz="2000" b="1" dirty="0" smtClean="0">
                <a:solidFill>
                  <a:srgbClr val="FF0000"/>
                </a:solidFill>
              </a:rPr>
              <a:t>Proteínas  o glicoproteínas  </a:t>
            </a:r>
            <a:r>
              <a:rPr lang="es-ES_tradnl" sz="2000" b="1" dirty="0" smtClean="0"/>
              <a:t>que son secretadas por células de la inmunidad innata y adaptativa , de bajo PM, que a través de su interacción con receptores , regulan el desarrollo o función de otras células</a:t>
            </a:r>
            <a:r>
              <a:rPr lang="es-ES_tradnl" sz="2000" dirty="0" smtClean="0"/>
              <a:t>.</a:t>
            </a:r>
          </a:p>
          <a:p>
            <a:pPr algn="just"/>
            <a:r>
              <a:rPr lang="es-ES_tradnl" sz="2000" dirty="0" smtClean="0"/>
              <a:t>Agrupa a aquellas moléculas secretadas por linfocitos (</a:t>
            </a:r>
            <a:r>
              <a:rPr lang="es-ES_tradnl" sz="2000" b="1" dirty="0" smtClean="0">
                <a:solidFill>
                  <a:srgbClr val="00B0F0"/>
                </a:solidFill>
              </a:rPr>
              <a:t>linfocinas</a:t>
            </a:r>
            <a:r>
              <a:rPr lang="es-ES_tradnl" sz="2000" dirty="0" smtClean="0"/>
              <a:t>) y a las secretadas por los monocitos  y macrófagos (</a:t>
            </a:r>
            <a:r>
              <a:rPr lang="es-ES_tradnl" sz="2000" b="1" dirty="0" smtClean="0">
                <a:solidFill>
                  <a:srgbClr val="00B0F0"/>
                </a:solidFill>
              </a:rPr>
              <a:t>monocinas</a:t>
            </a:r>
            <a:r>
              <a:rPr lang="es-ES_tradnl" sz="2000" dirty="0" smtClean="0"/>
              <a:t>).</a:t>
            </a:r>
          </a:p>
          <a:p>
            <a:r>
              <a:rPr lang="es-ES_tradnl" sz="2000" dirty="0" smtClean="0"/>
              <a:t>Muchas se denominan </a:t>
            </a:r>
            <a:r>
              <a:rPr lang="es-ES_tradnl" sz="2000" b="1" dirty="0" smtClean="0">
                <a:solidFill>
                  <a:srgbClr val="00B0F0"/>
                </a:solidFill>
              </a:rPr>
              <a:t>Interleuquinas</a:t>
            </a:r>
            <a:r>
              <a:rPr lang="es-ES_tradnl" sz="2000" dirty="0" smtClean="0">
                <a:solidFill>
                  <a:srgbClr val="00B0F0"/>
                </a:solidFill>
              </a:rPr>
              <a:t> </a:t>
            </a:r>
            <a:r>
              <a:rPr lang="es-ES_tradnl" sz="2000" dirty="0" smtClean="0"/>
              <a:t>(IL)dado a que son secretadas por leucocitos y que actúan sobre otros leucocitos. (IL-</a:t>
            </a:r>
            <a:r>
              <a:rPr lang="es-ES_tradnl" sz="2000" dirty="0" smtClean="0">
                <a:latin typeface="+mj-lt"/>
              </a:rPr>
              <a:t>1 </a:t>
            </a:r>
            <a:r>
              <a:rPr lang="es-ES_tradnl" sz="2000" dirty="0" smtClean="0"/>
              <a:t> a IL -</a:t>
            </a:r>
            <a:r>
              <a:rPr lang="es-ES_tradnl" sz="2000" dirty="0" smtClean="0">
                <a:latin typeface="+mj-lt"/>
              </a:rPr>
              <a:t>29).</a:t>
            </a:r>
          </a:p>
          <a:p>
            <a:pPr algn="just"/>
            <a:r>
              <a:rPr lang="es-ES_tradnl" sz="2000" dirty="0" smtClean="0"/>
              <a:t>Algunas se denominan atendiendo a su función como </a:t>
            </a:r>
            <a:r>
              <a:rPr lang="es-ES_tradnl" sz="2000" b="1" dirty="0" err="1" smtClean="0">
                <a:solidFill>
                  <a:srgbClr val="00B0F0"/>
                </a:solidFill>
              </a:rPr>
              <a:t>interferones</a:t>
            </a:r>
            <a:r>
              <a:rPr lang="es-ES_tradnl" sz="2000" dirty="0" smtClean="0">
                <a:solidFill>
                  <a:srgbClr val="00B0F0"/>
                </a:solidFill>
              </a:rPr>
              <a:t> </a:t>
            </a:r>
            <a:r>
              <a:rPr lang="es-ES_tradnl" sz="2000" dirty="0" smtClean="0"/>
              <a:t>( si intervienen en las infecciones virales), </a:t>
            </a:r>
            <a:r>
              <a:rPr lang="es-ES_tradnl" sz="2000" b="1" dirty="0" smtClean="0">
                <a:solidFill>
                  <a:srgbClr val="00B0F0"/>
                </a:solidFill>
              </a:rPr>
              <a:t>hematopoyétinas</a:t>
            </a:r>
            <a:r>
              <a:rPr lang="es-ES_tradnl" sz="2000" dirty="0" smtClean="0"/>
              <a:t> si intervienen en los pasos de la hematopoyesis, </a:t>
            </a:r>
            <a:r>
              <a:rPr lang="es-ES_tradnl" sz="2000" b="1" dirty="0" smtClean="0">
                <a:solidFill>
                  <a:srgbClr val="00B0F0"/>
                </a:solidFill>
              </a:rPr>
              <a:t>factores de crecimiento y de transformación</a:t>
            </a:r>
            <a:r>
              <a:rPr lang="es-ES_tradnl" sz="2000" dirty="0" smtClean="0"/>
              <a:t> o </a:t>
            </a:r>
            <a:r>
              <a:rPr lang="es-ES_tradnl" sz="2000" b="1" dirty="0" err="1" smtClean="0">
                <a:solidFill>
                  <a:srgbClr val="00B0F0"/>
                </a:solidFill>
              </a:rPr>
              <a:t>quimiocinas</a:t>
            </a:r>
            <a:r>
              <a:rPr lang="es-ES_tradnl" sz="2000" b="1" dirty="0" smtClean="0">
                <a:solidFill>
                  <a:srgbClr val="00B0F0"/>
                </a:solidFill>
              </a:rPr>
              <a:t> </a:t>
            </a:r>
            <a:r>
              <a:rPr lang="es-ES_tradnl" sz="2000" dirty="0" smtClean="0"/>
              <a:t>( si tienen propiedades quimiotácticas).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918418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IDCS ligada al cromosoma X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929322" y="1428736"/>
            <a:ext cx="1357322" cy="6429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500694" y="4572008"/>
            <a:ext cx="1357322" cy="6429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143000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Receptores de Citoquinas tipo II</a:t>
            </a:r>
            <a:endParaRPr lang="es-ES" sz="4400" dirty="0"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578647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429256" y="150017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Ligandos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46980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Receptores del TNF</a:t>
            </a:r>
            <a:endParaRPr lang="es-ES" sz="4400" dirty="0">
              <a:latin typeface="+mn-lt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571868" y="257174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</a:rPr>
              <a:t>Ligandos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93457"/>
            <a:ext cx="8572560" cy="586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7143768" y="5286388"/>
            <a:ext cx="1214446" cy="7143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512992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920398"/>
            <a:ext cx="2643206" cy="45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Rc de la Superfamilia de las Igs</a:t>
            </a:r>
            <a:endParaRPr lang="es-ES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18418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Receptores de Quimiocinas</a:t>
            </a:r>
            <a:endParaRPr lang="es-ES" sz="4400" dirty="0">
              <a:latin typeface="+mn-lt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14842" cy="34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143379"/>
            <a:ext cx="2143140" cy="26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s-ES_tradnl" b="1" dirty="0" smtClean="0">
                <a:latin typeface="+mn-lt"/>
              </a:rPr>
              <a:t>Receptores Solubles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es-ES_tradnl" dirty="0" smtClean="0"/>
              <a:t>Se unen a sus ligandos con la misma afinidad que los Rc de membrana.</a:t>
            </a:r>
          </a:p>
          <a:p>
            <a:r>
              <a:rPr lang="es-ES_tradnl" dirty="0" smtClean="0"/>
              <a:t>Se forman por rotura proteolítica del Rc de membrana o a través de un proceso alternativo.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29000"/>
            <a:ext cx="50720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3900486" cy="857256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latin typeface="+mn-lt"/>
              </a:rPr>
              <a:t>Funciones</a:t>
            </a:r>
            <a:endParaRPr lang="es-ES" sz="36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es-ES_tradnl" dirty="0" smtClean="0"/>
              <a:t>Pueden antagonizar a los Rc de membrana .</a:t>
            </a:r>
          </a:p>
          <a:p>
            <a:r>
              <a:rPr lang="es-ES_tradnl" dirty="0" smtClean="0"/>
              <a:t>Facilitan la señalización.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78581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Señalización a través de Rc de Citoquinas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935480"/>
            <a:ext cx="8643998" cy="4708230"/>
          </a:xfrm>
        </p:spPr>
        <p:txBody>
          <a:bodyPr/>
          <a:lstStyle/>
          <a:p>
            <a:r>
              <a:rPr lang="es-ES_tradnl" dirty="0" smtClean="0"/>
              <a:t>El Rc de citoquina se compone de sub-unidades separadas, una </a:t>
            </a:r>
            <a:r>
              <a:rPr lang="es-ES_tradnl" b="1" dirty="0" smtClean="0">
                <a:solidFill>
                  <a:srgbClr val="00B0F0"/>
                </a:solidFill>
              </a:rPr>
              <a:t>cadena </a:t>
            </a:r>
            <a:r>
              <a:rPr lang="el-GR" b="1" dirty="0" smtClean="0">
                <a:solidFill>
                  <a:srgbClr val="00B0F0"/>
                </a:solidFill>
              </a:rPr>
              <a:t>α</a:t>
            </a:r>
            <a:r>
              <a:rPr lang="es-ES_tradnl" b="1" dirty="0" smtClean="0">
                <a:solidFill>
                  <a:srgbClr val="00B0F0"/>
                </a:solidFill>
              </a:rPr>
              <a:t> </a:t>
            </a:r>
            <a:r>
              <a:rPr lang="es-ES_tradnl" dirty="0" smtClean="0"/>
              <a:t>necesaria para la unión de la citoquina y traducción de señales y una </a:t>
            </a:r>
            <a:r>
              <a:rPr lang="es-ES_tradnl" b="1" dirty="0" smtClean="0">
                <a:solidFill>
                  <a:srgbClr val="00B0F0"/>
                </a:solidFill>
              </a:rPr>
              <a:t>cadena </a:t>
            </a:r>
            <a:r>
              <a:rPr lang="el-GR" b="1" dirty="0" smtClean="0">
                <a:solidFill>
                  <a:srgbClr val="00B0F0"/>
                </a:solidFill>
              </a:rPr>
              <a:t>β</a:t>
            </a:r>
            <a:r>
              <a:rPr lang="es-ES_tradnl" dirty="0" smtClean="0"/>
              <a:t> que se requiere para la señalización.</a:t>
            </a:r>
          </a:p>
          <a:p>
            <a:r>
              <a:rPr lang="es-ES_tradnl" dirty="0" smtClean="0"/>
              <a:t>Diferentes </a:t>
            </a:r>
            <a:r>
              <a:rPr lang="es-ES_tradnl" b="1" dirty="0" err="1" smtClean="0">
                <a:solidFill>
                  <a:srgbClr val="FF0000"/>
                </a:solidFill>
              </a:rPr>
              <a:t>tk</a:t>
            </a:r>
            <a:r>
              <a:rPr lang="es-ES_tradnl" dirty="0" smtClean="0"/>
              <a:t> de proteínas inactivas se unen con distintas subunidades del Rc. La cadena </a:t>
            </a:r>
            <a:r>
              <a:rPr lang="el-GR" dirty="0" smtClean="0"/>
              <a:t>α</a:t>
            </a:r>
            <a:r>
              <a:rPr lang="es-ES_tradnl" dirty="0" smtClean="0"/>
              <a:t> se vincula con la familia de cinasas Janus (</a:t>
            </a:r>
            <a:r>
              <a:rPr lang="es-ES_tradnl" b="1" dirty="0" smtClean="0">
                <a:solidFill>
                  <a:srgbClr val="FF0000"/>
                </a:solidFill>
              </a:rPr>
              <a:t>JAK</a:t>
            </a:r>
            <a:r>
              <a:rPr lang="es-ES_tradnl" b="1" dirty="0" smtClean="0"/>
              <a:t>) </a:t>
            </a:r>
            <a:r>
              <a:rPr lang="es-ES_tradnl" dirty="0" smtClean="0"/>
              <a:t>y en ausencia de la citoquina  JAK carece de actividad.</a:t>
            </a:r>
          </a:p>
          <a:p>
            <a:r>
              <a:rPr lang="es-ES_tradnl" dirty="0" smtClean="0"/>
              <a:t>La unión de la citoquina induce el enlace de las dos subunidades del Rc y la activación de las JAK asociadas.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357718"/>
          </a:xfrm>
        </p:spPr>
        <p:txBody>
          <a:bodyPr/>
          <a:lstStyle/>
          <a:p>
            <a:r>
              <a:rPr lang="es-ES_tradnl" dirty="0" smtClean="0"/>
              <a:t>Las JAK activadas  crean sitios de acoplamiento para los </a:t>
            </a:r>
            <a:r>
              <a:rPr lang="es-ES_tradnl" b="1" dirty="0" smtClean="0">
                <a:solidFill>
                  <a:srgbClr val="00B0F0"/>
                </a:solidFill>
              </a:rPr>
              <a:t>factores de la transcripción de STAT </a:t>
            </a:r>
            <a:r>
              <a:rPr lang="es-ES_tradnl" dirty="0" smtClean="0"/>
              <a:t>(</a:t>
            </a:r>
            <a:r>
              <a:rPr lang="es-ES_tradnl" sz="2000" dirty="0" smtClean="0"/>
              <a:t>traductores de señales y activadores de la transcripción</a:t>
            </a:r>
            <a:r>
              <a:rPr lang="es-ES_tradnl" dirty="0" smtClean="0"/>
              <a:t>)mediante la fosforilacion de residuos de </a:t>
            </a:r>
            <a:r>
              <a:rPr lang="es-ES_tradnl" b="1" dirty="0" err="1" smtClean="0">
                <a:solidFill>
                  <a:srgbClr val="FF0000"/>
                </a:solidFill>
              </a:rPr>
              <a:t>tyr</a:t>
            </a:r>
            <a:r>
              <a:rPr lang="es-ES_tradnl" dirty="0" smtClean="0"/>
              <a:t> específicos en subunidades del Rc de citoquina.</a:t>
            </a:r>
          </a:p>
          <a:p>
            <a:r>
              <a:rPr lang="es-ES_tradnl" dirty="0" smtClean="0"/>
              <a:t>Después de experimentar esta fosforilacion mediada por JAK, los STAT se translocan de los sitios de acoplamiento del Rc hacia el núcleo, donde inician la transcripción de genes específicos.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943880" cy="785818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Modo de Acción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71543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2145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2286016" cy="399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2143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643050"/>
            <a:ext cx="21431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42918"/>
            <a:ext cx="5929354" cy="599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7158" y="1000108"/>
            <a:ext cx="278608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En el caso de las Quimiocinas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357298"/>
            <a:ext cx="8229600" cy="1143000"/>
          </a:xfrm>
        </p:spPr>
        <p:txBody>
          <a:bodyPr/>
          <a:lstStyle/>
          <a:p>
            <a:r>
              <a:rPr lang="es-ES_tradnl" b="1" dirty="0" smtClean="0">
                <a:latin typeface="+mn-lt"/>
              </a:rPr>
              <a:t>Citoquinas en Acción</a:t>
            </a:r>
            <a:endParaRPr lang="es-E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8934"/>
            <a:ext cx="4214842" cy="339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+mn-lt"/>
              </a:rPr>
              <a:t>Factor de Necrosis Tumoral TNF</a:t>
            </a:r>
            <a:endParaRPr lang="es-ES" b="1" dirty="0">
              <a:latin typeface="+mn-lt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principal mediador de la respuesta inflamatoria aguda frente a las bacterias gram negativas y a otros microorganismos infecciosos.</a:t>
            </a:r>
          </a:p>
          <a:p>
            <a:r>
              <a:rPr lang="es-ES" dirty="0" smtClean="0"/>
              <a:t>En infecciones graves ,el TNF se produce en grandes cantidades y causa alteraciones histológicas y clínicas sistémicas.</a:t>
            </a:r>
          </a:p>
          <a:p>
            <a:endParaRPr lang="es-E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256"/>
            <a:ext cx="250033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3430"/>
            <a:ext cx="8001056" cy="644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latin typeface="+mn-lt"/>
              </a:rPr>
              <a:t>IL</a:t>
            </a:r>
            <a:r>
              <a:rPr lang="es-ES_tradnl" b="1" dirty="0" smtClean="0"/>
              <a:t>- 1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Producida por macrófagos activados.</a:t>
            </a:r>
          </a:p>
          <a:p>
            <a:r>
              <a:rPr lang="es-ES" dirty="0" smtClean="0"/>
              <a:t>Efectos similares al TNF-α, mediando la respuesta inflamatoria del huésped a las infecciones y otros estímulos inflamatorios.</a:t>
            </a:r>
          </a:p>
          <a:p>
            <a:r>
              <a:rPr lang="es-ES" dirty="0" smtClean="0"/>
              <a:t> En bajas concentraciones actúa como mediador de la inflamación local pero a altas concentraciones entra en circulación y ejerce efectos endocrinos.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pPr algn="ctr"/>
            <a:r>
              <a:rPr lang="es-ES_tradnl" b="1" dirty="0" smtClean="0">
                <a:latin typeface="+mn-lt"/>
              </a:rPr>
              <a:t>IL-</a:t>
            </a:r>
            <a:r>
              <a:rPr lang="es-ES_tradnl" b="1" dirty="0" smtClean="0"/>
              <a:t>6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/>
          </a:bodyPr>
          <a:lstStyle/>
          <a:p>
            <a:r>
              <a:rPr lang="es-ES" dirty="0" smtClean="0"/>
              <a:t>Actúa en la inmunidad innata y la adaptativa.</a:t>
            </a:r>
          </a:p>
          <a:p>
            <a:r>
              <a:rPr lang="es-ES" dirty="0" smtClean="0"/>
              <a:t>Es sintetizada principalmente por macrófagos y células endoteliales.</a:t>
            </a:r>
          </a:p>
          <a:p>
            <a:r>
              <a:rPr lang="es-ES" dirty="0" smtClean="0"/>
              <a:t>En la </a:t>
            </a:r>
            <a:r>
              <a:rPr lang="es-ES" b="1" dirty="0" smtClean="0">
                <a:solidFill>
                  <a:srgbClr val="00B0F0"/>
                </a:solidFill>
              </a:rPr>
              <a:t>inmunidad innata </a:t>
            </a:r>
            <a:r>
              <a:rPr lang="es-ES" dirty="0" smtClean="0"/>
              <a:t>estimula la síntesis de RFA en los hepatocitos.</a:t>
            </a:r>
          </a:p>
          <a:p>
            <a:r>
              <a:rPr lang="es-ES" dirty="0" smtClean="0"/>
              <a:t>En la </a:t>
            </a:r>
            <a:r>
              <a:rPr lang="es-ES" b="1" dirty="0" smtClean="0">
                <a:solidFill>
                  <a:srgbClr val="00B0F0"/>
                </a:solidFill>
              </a:rPr>
              <a:t>inmunidad adaptativa </a:t>
            </a:r>
            <a:r>
              <a:rPr lang="es-ES" dirty="0" smtClean="0"/>
              <a:t>estimula el crecimiento de los linfocitos B que se han diferenciado en productores de Ac.</a:t>
            </a:r>
          </a:p>
          <a:p>
            <a:r>
              <a:rPr lang="es-ES" dirty="0" smtClean="0"/>
              <a:t>Actúa como factor de crecimiento para las células plasmáticas neoplasicas,y muchas células de mieloma que crecen de forma autónoma secretan IL-6 como factor de crecimiento </a:t>
            </a:r>
            <a:r>
              <a:rPr lang="es-ES" dirty="0" err="1" smtClean="0"/>
              <a:t>autocrino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357299"/>
            <a:ext cx="8500528" cy="532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IL-10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610112"/>
          </a:xfrm>
        </p:spPr>
        <p:txBody>
          <a:bodyPr/>
          <a:lstStyle/>
          <a:p>
            <a:r>
              <a:rPr lang="es-ES" dirty="0" smtClean="0"/>
              <a:t>Es un inhibidor de los macrófagos activados y, por tanto interviene en el control homeostático de las reacciones de la inmunidad innata y adaptativa.</a:t>
            </a:r>
          </a:p>
          <a:p>
            <a:r>
              <a:rPr lang="es-ES" dirty="0" smtClean="0"/>
              <a:t>Inhibe la producción de las citoquinas IL-</a:t>
            </a:r>
            <a:r>
              <a:rPr lang="es-ES" dirty="0" smtClean="0">
                <a:latin typeface="+mj-lt"/>
              </a:rPr>
              <a:t>12</a:t>
            </a:r>
            <a:r>
              <a:rPr lang="es-ES" dirty="0" smtClean="0"/>
              <a:t> y TNF de los macrófagos activados.</a:t>
            </a:r>
          </a:p>
          <a:p>
            <a:r>
              <a:rPr lang="es-ES" dirty="0" smtClean="0"/>
              <a:t>Inhibe la expresión de coestimuladoras y moléculas MHC II en los macrófagos.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Características Comunes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marL="514350" indent="-514350"/>
            <a:r>
              <a:rPr lang="es-ES_tradnl" dirty="0" smtClean="0"/>
              <a:t>Producción y secreción transitoria: con “</a:t>
            </a:r>
            <a:r>
              <a:rPr lang="es-ES_tradnl" b="1" dirty="0" smtClean="0">
                <a:solidFill>
                  <a:srgbClr val="00B0F0"/>
                </a:solidFill>
              </a:rPr>
              <a:t>Picos de producción</a:t>
            </a:r>
            <a:r>
              <a:rPr lang="es-ES_tradnl" dirty="0" smtClean="0"/>
              <a:t>” tras el estimulo desencadenante.</a:t>
            </a:r>
          </a:p>
          <a:p>
            <a:pPr marL="514350" indent="-514350"/>
            <a:r>
              <a:rPr lang="es-ES_tradnl" dirty="0" smtClean="0"/>
              <a:t>Muy </a:t>
            </a:r>
            <a:r>
              <a:rPr lang="es-ES_tradnl" b="1" dirty="0" smtClean="0">
                <a:solidFill>
                  <a:srgbClr val="00B0F0"/>
                </a:solidFill>
              </a:rPr>
              <a:t>Potentes</a:t>
            </a:r>
            <a:r>
              <a:rPr lang="es-ES_tradnl" dirty="0" smtClean="0"/>
              <a:t>: gran afinidad a su receptor      </a:t>
            </a:r>
          </a:p>
          <a:p>
            <a:pPr marL="514350" indent="-514350">
              <a:buFont typeface="+mj-lt"/>
              <a:buAutoNum type="arabicPeriod"/>
            </a:pPr>
            <a:endParaRPr lang="es-ES_tradnl" dirty="0" smtClean="0"/>
          </a:p>
          <a:p>
            <a:pPr marL="514350" indent="-514350"/>
            <a:endParaRPr lang="es-ES_tradnl" dirty="0" smtClean="0"/>
          </a:p>
          <a:p>
            <a:pPr marL="514350" indent="-514350"/>
            <a:r>
              <a:rPr lang="es-ES_tradnl" dirty="0" smtClean="0"/>
              <a:t>Producidas por </a:t>
            </a:r>
            <a:r>
              <a:rPr lang="es-ES_tradnl" b="1" dirty="0" smtClean="0">
                <a:solidFill>
                  <a:srgbClr val="00B0F0"/>
                </a:solidFill>
              </a:rPr>
              <a:t>varios tipos celulares</a:t>
            </a:r>
            <a:r>
              <a:rPr lang="es-ES_tradnl" dirty="0" smtClean="0"/>
              <a:t>: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3267046" cy="258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071942"/>
            <a:ext cx="250033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643446"/>
            <a:ext cx="171451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500826" y="392906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0000"/>
                </a:solidFill>
              </a:rPr>
              <a:t>Excepción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14414" y="264318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              </a:t>
            </a:r>
            <a:r>
              <a:rPr lang="es-ES_tradnl" sz="2400" b="1" dirty="0" smtClean="0">
                <a:solidFill>
                  <a:srgbClr val="00B0F0"/>
                </a:solidFill>
              </a:rPr>
              <a:t>Activas a bajas concentraciones</a:t>
            </a:r>
            <a:endParaRPr lang="es-ES" sz="2400" b="1" dirty="0">
              <a:solidFill>
                <a:srgbClr val="00B0F0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714876" y="2428868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1142976" y="2857496"/>
            <a:ext cx="642942" cy="7858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57158" y="85723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B0F0"/>
                </a:solidFill>
              </a:rPr>
              <a:t>IL-10, IL-6 y los tumores</a:t>
            </a:r>
            <a:endParaRPr lang="es-E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7572428" cy="714380"/>
          </a:xfrm>
        </p:spPr>
        <p:txBody>
          <a:bodyPr>
            <a:normAutofit fontScale="90000"/>
          </a:bodyPr>
          <a:lstStyle/>
          <a:p>
            <a:r>
              <a:rPr lang="es-ES_tradnl" sz="4400" b="1" dirty="0" smtClean="0">
                <a:latin typeface="+mn-lt"/>
              </a:rPr>
              <a:t>INF tipo I (INF</a:t>
            </a:r>
            <a:r>
              <a:rPr lang="el-GR" sz="4400" b="1" dirty="0" smtClean="0">
                <a:latin typeface="+mn-lt"/>
              </a:rPr>
              <a:t>α</a:t>
            </a:r>
            <a:r>
              <a:rPr lang="es-ES_tradnl" sz="4400" b="1" dirty="0" smtClean="0">
                <a:latin typeface="+mn-lt"/>
              </a:rPr>
              <a:t>, INF</a:t>
            </a:r>
            <a:r>
              <a:rPr lang="el-GR" sz="4400" b="1" dirty="0" smtClean="0">
                <a:latin typeface="+mn-lt"/>
              </a:rPr>
              <a:t>β</a:t>
            </a:r>
            <a:r>
              <a:rPr lang="es-ES_tradnl" sz="4400" b="1" dirty="0" smtClean="0">
                <a:latin typeface="+mn-lt"/>
              </a:rPr>
              <a:t>)</a:t>
            </a:r>
            <a:endParaRPr lang="es-ES" sz="4400" b="1" dirty="0"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001024" cy="1643074"/>
          </a:xfrm>
        </p:spPr>
        <p:txBody>
          <a:bodyPr/>
          <a:lstStyle/>
          <a:p>
            <a:r>
              <a:rPr lang="es-ES_tradnl" dirty="0" smtClean="0"/>
              <a:t>Sus acciones protegen al organismo de las infecciones víricas y favorecen la inmunidad celular frente a </a:t>
            </a:r>
            <a:r>
              <a:rPr lang="el-GR" dirty="0" smtClean="0"/>
              <a:t>μθ</a:t>
            </a:r>
            <a:r>
              <a:rPr lang="es-ES_tradnl" dirty="0" smtClean="0"/>
              <a:t> intracelulares.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15" y="2714620"/>
            <a:ext cx="8885785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501122" cy="5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IL-</a:t>
            </a:r>
            <a:r>
              <a:rPr lang="es-ES_tradnl" sz="4400" b="1" dirty="0" smtClean="0"/>
              <a:t>4</a:t>
            </a:r>
            <a:endParaRPr lang="es-ES" sz="4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571504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21457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85720" y="4857760"/>
            <a:ext cx="4214842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Es el ppal. estimulo para la síntesis de Ig E y el desarrollo de Th 2 a partir de LT CD4+ vírgenes.</a:t>
            </a:r>
          </a:p>
          <a:p>
            <a:r>
              <a:rPr lang="es-ES_tradnl" sz="2000" dirty="0" smtClean="0"/>
              <a:t>Única citoquina que activa a STAT 6.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16610"/>
            <a:ext cx="5715040" cy="51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400" b="1" dirty="0" smtClean="0">
                <a:latin typeface="+mn-lt"/>
              </a:rPr>
              <a:t>IL-</a:t>
            </a:r>
            <a:r>
              <a:rPr lang="es-ES_tradnl" sz="4400" b="1" dirty="0" smtClean="0"/>
              <a:t>5</a:t>
            </a:r>
            <a:endParaRPr lang="es-ES" sz="4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3" y="0"/>
            <a:ext cx="17859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85720" y="3000372"/>
            <a:ext cx="271464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Activador  y estimulador  del crecimiento y diferenciación de los Eo.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Citoquinas en la patogénesis de la AR</a:t>
            </a:r>
            <a:endParaRPr lang="es-ES" b="1" dirty="0">
              <a:latin typeface="+mn-lt"/>
            </a:endParaRPr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286808" cy="42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Elipse"/>
          <p:cNvSpPr/>
          <p:nvPr/>
        </p:nvSpPr>
        <p:spPr>
          <a:xfrm>
            <a:off x="1000100" y="4429132"/>
            <a:ext cx="1714512" cy="714380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3214678" y="4429132"/>
            <a:ext cx="1785950" cy="785818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6786578" y="4357694"/>
            <a:ext cx="1428760" cy="857256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5072066" y="4357694"/>
            <a:ext cx="1643074" cy="928694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6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072494" cy="49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s-ES_tradnl" sz="4400" b="1" dirty="0" smtClean="0">
                <a:latin typeface="+mn-lt"/>
              </a:rPr>
              <a:t>Otras citoquinas en la patogénesis</a:t>
            </a:r>
            <a:endParaRPr lang="es-ES" sz="4400" b="1" dirty="0">
              <a:latin typeface="+mn-lt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500175"/>
            <a:ext cx="7567929" cy="509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7858180" cy="1000132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IL-</a:t>
            </a:r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4000" b="1" dirty="0" smtClean="0">
                <a:solidFill>
                  <a:srgbClr val="00B0F0"/>
                </a:solidFill>
                <a:latin typeface="+mn-lt"/>
              </a:rPr>
              <a:t> en la Injuria Neuronal</a:t>
            </a:r>
            <a:endParaRPr lang="es-ES" sz="40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00306"/>
            <a:ext cx="41433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51435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720196"/>
            <a:ext cx="4857784" cy="613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00034" y="214311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B0F0"/>
                </a:solidFill>
              </a:rPr>
              <a:t>IL -6 </a:t>
            </a:r>
            <a:r>
              <a:rPr lang="es-ES_tradnl" sz="2800" b="1" dirty="0" smtClean="0">
                <a:solidFill>
                  <a:srgbClr val="00B0F0"/>
                </a:solidFill>
              </a:rPr>
              <a:t>en la </a:t>
            </a:r>
          </a:p>
          <a:p>
            <a:r>
              <a:rPr lang="es-ES_tradnl" sz="2800" b="1" dirty="0" smtClean="0">
                <a:solidFill>
                  <a:srgbClr val="00B0F0"/>
                </a:solidFill>
              </a:rPr>
              <a:t>Patogénesis</a:t>
            </a:r>
            <a:endParaRPr lang="es-ES" sz="2800" b="1" dirty="0">
              <a:solidFill>
                <a:srgbClr val="00B0F0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10800000">
            <a:off x="2857488" y="5643578"/>
            <a:ext cx="235745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5357818" y="5429264"/>
            <a:ext cx="642942" cy="35719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071538" y="5214950"/>
            <a:ext cx="150019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Suppressor of cytokine signalling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681682"/>
          </a:xfrm>
        </p:spPr>
        <p:txBody>
          <a:bodyPr/>
          <a:lstStyle/>
          <a:p>
            <a:pPr marL="514350" indent="-514350"/>
            <a:r>
              <a:rPr lang="es-ES_tradnl" dirty="0" smtClean="0"/>
              <a:t>                          Capacidad de una  misma citoquina para actuar sobre diferentes tipos celulares ejerciendo mas de un efecto.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64291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solidFill>
                  <a:srgbClr val="00B0F0"/>
                </a:solidFill>
              </a:rPr>
              <a:t>    Pleitropismo</a:t>
            </a:r>
            <a:r>
              <a:rPr lang="es-ES_tradnl" sz="2800" b="1" dirty="0" smtClean="0"/>
              <a:t> :</a:t>
            </a:r>
            <a:endParaRPr lang="es-ES" sz="2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929090" cy="29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44" y="1571612"/>
            <a:ext cx="8001056" cy="1500198"/>
          </a:xfrm>
        </p:spPr>
        <p:txBody>
          <a:bodyPr>
            <a:noAutofit/>
          </a:bodyPr>
          <a:lstStyle/>
          <a:p>
            <a:r>
              <a:rPr lang="es-ES_tradnl" sz="5400" b="1" dirty="0" smtClean="0">
                <a:latin typeface="+mn-lt"/>
              </a:rPr>
              <a:t/>
            </a:r>
            <a:br>
              <a:rPr lang="es-ES_tradnl" sz="5400" b="1" dirty="0" smtClean="0">
                <a:latin typeface="+mn-lt"/>
              </a:rPr>
            </a:br>
            <a:r>
              <a:rPr lang="es-ES_tradnl" sz="5400" b="1" dirty="0" smtClean="0">
                <a:latin typeface="+mn-lt"/>
              </a:rPr>
              <a:t/>
            </a:r>
            <a:br>
              <a:rPr lang="es-ES_tradnl" sz="5400" b="1" dirty="0" smtClean="0">
                <a:latin typeface="+mn-lt"/>
              </a:rPr>
            </a:br>
            <a:r>
              <a:rPr lang="es-ES_tradnl" sz="5400" b="1" dirty="0" smtClean="0">
                <a:latin typeface="+mn-lt"/>
              </a:rPr>
              <a:t/>
            </a:r>
            <a:br>
              <a:rPr lang="es-ES_tradnl" sz="5400" b="1" dirty="0" smtClean="0">
                <a:latin typeface="+mn-lt"/>
              </a:rPr>
            </a:br>
            <a:r>
              <a:rPr lang="es-ES_tradnl" sz="5400" b="1" dirty="0" smtClean="0">
                <a:latin typeface="+mn-lt"/>
              </a:rPr>
              <a:t/>
            </a:r>
            <a:br>
              <a:rPr lang="es-ES_tradnl" sz="5400" b="1" dirty="0" smtClean="0">
                <a:latin typeface="+mn-lt"/>
              </a:rPr>
            </a:br>
            <a:r>
              <a:rPr lang="es-ES_tradnl" sz="5400" b="1" dirty="0" smtClean="0">
                <a:latin typeface="+mn-lt"/>
              </a:rPr>
              <a:t/>
            </a:r>
            <a:br>
              <a:rPr lang="es-ES_tradnl" sz="5400" b="1" dirty="0" smtClean="0">
                <a:latin typeface="+mn-lt"/>
              </a:rPr>
            </a:br>
            <a:r>
              <a:rPr lang="es-ES_tradnl" sz="5400" b="1" dirty="0" smtClean="0">
                <a:latin typeface="+mn-lt"/>
              </a:rPr>
              <a:t/>
            </a:r>
            <a:br>
              <a:rPr lang="es-ES_tradnl" sz="5400" b="1" dirty="0" smtClean="0">
                <a:latin typeface="+mn-lt"/>
              </a:rPr>
            </a:br>
            <a:r>
              <a:rPr lang="es-ES_tradnl" sz="5400" b="1" dirty="0" smtClean="0">
                <a:latin typeface="+mn-lt"/>
              </a:rPr>
              <a:t/>
            </a:r>
            <a:br>
              <a:rPr lang="es-ES_tradnl" sz="5400" b="1" dirty="0" smtClean="0">
                <a:latin typeface="+mn-lt"/>
              </a:rPr>
            </a:br>
            <a:r>
              <a:rPr lang="es-ES_tradnl" sz="5400" b="1" dirty="0" smtClean="0">
                <a:latin typeface="+mn-lt"/>
              </a:rPr>
              <a:t>QUIMIOCINAS</a:t>
            </a:r>
            <a:endParaRPr lang="es-ES" sz="5400" b="1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728" y="478632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i="1" dirty="0" smtClean="0">
                <a:latin typeface="Batang" pitchFamily="18" charset="-127"/>
                <a:ea typeface="Batang" pitchFamily="18" charset="-127"/>
              </a:rPr>
              <a:t>Las Citoquinas que reclutan células inflamatorias...</a:t>
            </a:r>
            <a:endParaRPr lang="es-ES" sz="3600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786842" cy="56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472" y="21429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</a:rPr>
              <a:t>Reclutamiento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38962"/>
          </a:xfrm>
        </p:spPr>
        <p:txBody>
          <a:bodyPr/>
          <a:lstStyle/>
          <a:p>
            <a:r>
              <a:rPr lang="es-ES_tradnl" b="1" dirty="0" smtClean="0">
                <a:latin typeface="+mn-lt"/>
              </a:rPr>
              <a:t>Qué son?</a:t>
            </a:r>
            <a:endParaRPr lang="es-ES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043890" cy="3000396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Son  citoquinas con actividad quimio táctica.</a:t>
            </a:r>
          </a:p>
          <a:p>
            <a:r>
              <a:rPr lang="es-ES_tradnl" dirty="0" smtClean="0"/>
              <a:t>Polipéptidos de bajo PM (</a:t>
            </a:r>
            <a:r>
              <a:rPr lang="es-ES_tradnl" dirty="0" smtClean="0">
                <a:latin typeface="+mj-lt"/>
              </a:rPr>
              <a:t>8-14</a:t>
            </a:r>
            <a:r>
              <a:rPr lang="es-ES_tradnl" dirty="0" smtClean="0"/>
              <a:t> Kda) estructural y funcionalmente relacionados.</a:t>
            </a:r>
          </a:p>
          <a:p>
            <a:r>
              <a:rPr lang="es-ES_tradnl" dirty="0" smtClean="0"/>
              <a:t>Son proteínas básicas con sitios de unión a los glicosaminoglucanos  y su extremo COO- une heparina.</a:t>
            </a:r>
          </a:p>
          <a:p>
            <a:r>
              <a:rPr lang="es-ES_tradnl" dirty="0" smtClean="0"/>
              <a:t>Se caracterizan por tener una estructura conservada de </a:t>
            </a:r>
            <a:r>
              <a:rPr lang="es-ES_tradnl" dirty="0" smtClean="0">
                <a:latin typeface="+mj-lt"/>
              </a:rPr>
              <a:t>4</a:t>
            </a:r>
            <a:r>
              <a:rPr lang="es-ES_tradnl" dirty="0" smtClean="0"/>
              <a:t> Cys que forman dos S-S, lo permite clasificarlas en dos flias:</a:t>
            </a:r>
            <a:endParaRPr lang="es-ES_tradnl" sz="2400" b="1" dirty="0" smtClean="0">
              <a:solidFill>
                <a:srgbClr val="FF0000"/>
              </a:solidFill>
            </a:endParaRPr>
          </a:p>
          <a:p>
            <a:pPr lvl="6">
              <a:buFont typeface="Wingdings" pitchFamily="2" charset="2"/>
              <a:buChar char="Ø"/>
            </a:pP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4929198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3200" b="1" dirty="0" smtClean="0">
                <a:solidFill>
                  <a:srgbClr val="FF0000"/>
                </a:solidFill>
              </a:rPr>
              <a:t> 	Quimiocinas    </a:t>
            </a:r>
            <a:r>
              <a:rPr lang="el-GR" sz="3200" b="1" dirty="0" smtClean="0">
                <a:solidFill>
                  <a:srgbClr val="FF0000"/>
                </a:solidFill>
              </a:rPr>
              <a:t>α</a:t>
            </a:r>
            <a:r>
              <a:rPr lang="es-ES_tradnl" sz="3200" b="1" dirty="0" smtClean="0">
                <a:solidFill>
                  <a:srgbClr val="FF0000"/>
                </a:solidFill>
              </a:rPr>
              <a:t>   CXC</a:t>
            </a:r>
          </a:p>
          <a:p>
            <a:pPr>
              <a:buFont typeface="Wingdings" pitchFamily="2" charset="2"/>
              <a:buChar char="Ø"/>
            </a:pPr>
            <a:endParaRPr lang="es-ES_tradnl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_tradnl" sz="3200" b="1" dirty="0" smtClean="0">
                <a:solidFill>
                  <a:srgbClr val="FF0000"/>
                </a:solidFill>
              </a:rPr>
              <a:t>    	 Quimiocinas   </a:t>
            </a:r>
            <a:r>
              <a:rPr lang="el-GR" sz="3200" b="1" dirty="0" smtClean="0">
                <a:solidFill>
                  <a:srgbClr val="FF0000"/>
                </a:solidFill>
              </a:rPr>
              <a:t>β</a:t>
            </a:r>
            <a:r>
              <a:rPr lang="es-ES_tradnl" sz="3200" b="1" dirty="0" smtClean="0">
                <a:solidFill>
                  <a:srgbClr val="FF0000"/>
                </a:solidFill>
              </a:rPr>
              <a:t>   CC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4572008"/>
            <a:ext cx="29337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786610" cy="18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71744"/>
            <a:ext cx="67866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786454"/>
            <a:ext cx="6786610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00034" y="3786190"/>
            <a:ext cx="71438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b="1" dirty="0" smtClean="0"/>
              <a:t>β</a:t>
            </a:r>
            <a:endParaRPr lang="es-ES" sz="4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80996" y="1581136"/>
            <a:ext cx="71438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b="1" dirty="0" smtClean="0"/>
              <a:t>α</a:t>
            </a:r>
            <a:endParaRPr lang="es-ES" sz="4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282" y="5786454"/>
            <a:ext cx="117314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3200" dirty="0" smtClean="0"/>
              <a:t>Otras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501122" cy="583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 smtClean="0">
                <a:latin typeface="+mn-lt"/>
              </a:rPr>
              <a:t>IL- 8</a:t>
            </a:r>
            <a:endParaRPr lang="es-ES" sz="36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4752988"/>
          </a:xfrm>
        </p:spPr>
        <p:txBody>
          <a:bodyPr/>
          <a:lstStyle/>
          <a:p>
            <a:r>
              <a:rPr lang="es-ES_tradnl" dirty="0" smtClean="0"/>
              <a:t>Producida por diversos tipos celulares.</a:t>
            </a:r>
          </a:p>
          <a:p>
            <a:r>
              <a:rPr lang="es-ES_tradnl" dirty="0" smtClean="0"/>
              <a:t>Estímulos para su síntesis: LPS, Lectinas, virus, cristales de uratos, IL-1 y TNF.</a:t>
            </a:r>
          </a:p>
          <a:p>
            <a:r>
              <a:rPr lang="es-ES_tradnl" dirty="0" smtClean="0"/>
              <a:t>Induce además de la quimiotaxis en Neutrofilos:</a:t>
            </a:r>
          </a:p>
          <a:p>
            <a:pPr>
              <a:buFont typeface="Wingdings" pitchFamily="2" charset="2"/>
              <a:buChar char="Ø"/>
            </a:pPr>
            <a:r>
              <a:rPr lang="es-ES_tradnl" dirty="0" smtClean="0"/>
              <a:t>Exocitosis de gránulos específicos y vesículas secretorias.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 smtClean="0"/>
              <a:t>       expresión de moléculas de adhesión como las integrinas CD</a:t>
            </a:r>
            <a:r>
              <a:rPr lang="es-ES_tradnl" dirty="0" smtClean="0">
                <a:latin typeface="+mj-lt"/>
              </a:rPr>
              <a:t>11</a:t>
            </a:r>
            <a:r>
              <a:rPr lang="es-ES_tradnl" dirty="0" smtClean="0"/>
              <a:t>b/CD</a:t>
            </a:r>
            <a:r>
              <a:rPr lang="es-ES_tradnl" dirty="0" smtClean="0">
                <a:latin typeface="+mj-lt"/>
              </a:rPr>
              <a:t>18</a:t>
            </a:r>
            <a:r>
              <a:rPr lang="es-ES_tradnl" dirty="0" smtClean="0"/>
              <a:t> y CD</a:t>
            </a:r>
            <a:r>
              <a:rPr lang="es-ES_tradnl" dirty="0" smtClean="0">
                <a:latin typeface="+mj-lt"/>
              </a:rPr>
              <a:t>11</a:t>
            </a:r>
            <a:r>
              <a:rPr lang="es-ES_tradnl" dirty="0" smtClean="0"/>
              <a:t>c/CD</a:t>
            </a:r>
            <a:r>
              <a:rPr lang="es-ES_tradnl" dirty="0" smtClean="0">
                <a:latin typeface="+mj-lt"/>
              </a:rPr>
              <a:t>18</a:t>
            </a:r>
            <a:r>
              <a:rPr lang="es-ES_tradnl" dirty="0" smtClean="0"/>
              <a:t>.   </a:t>
            </a:r>
          </a:p>
          <a:p>
            <a:pPr>
              <a:buFont typeface="Wingdings" pitchFamily="2" charset="2"/>
              <a:buChar char="Ø"/>
            </a:pPr>
            <a:r>
              <a:rPr lang="es-ES_tradnl" dirty="0" smtClean="0"/>
              <a:t>Activación de NADPH oxidasa. 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  <p:sp>
        <p:nvSpPr>
          <p:cNvPr id="4" name="3 Flecha arriba"/>
          <p:cNvSpPr/>
          <p:nvPr/>
        </p:nvSpPr>
        <p:spPr>
          <a:xfrm>
            <a:off x="785786" y="3786190"/>
            <a:ext cx="28575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46980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B0F0"/>
                </a:solidFill>
                <a:latin typeface="+mn-lt"/>
              </a:rPr>
              <a:t>CXCL-10 (IP-10) </a:t>
            </a:r>
            <a:r>
              <a:rPr lang="es-ES_tradnl" sz="3600" dirty="0" smtClean="0">
                <a:latin typeface="+mn-lt"/>
              </a:rPr>
              <a:t>y </a:t>
            </a:r>
            <a:r>
              <a:rPr lang="es-ES_tradnl" sz="3600" b="1" dirty="0" smtClean="0">
                <a:solidFill>
                  <a:srgbClr val="FF0000"/>
                </a:solidFill>
                <a:latin typeface="+mn-lt"/>
              </a:rPr>
              <a:t>CXCL-9 (Mig) </a:t>
            </a:r>
            <a:endParaRPr lang="es-E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2071702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Ambas son inducidas por el INF-</a:t>
            </a:r>
            <a:r>
              <a:rPr lang="el-GR" sz="2400" dirty="0" smtClean="0"/>
              <a:t>γ</a:t>
            </a:r>
            <a:r>
              <a:rPr lang="es-ES_tradnl" sz="2400" dirty="0" smtClean="0"/>
              <a:t>.</a:t>
            </a:r>
          </a:p>
          <a:p>
            <a:r>
              <a:rPr lang="es-ES_tradnl" sz="2400" b="1" dirty="0" smtClean="0">
                <a:solidFill>
                  <a:srgbClr val="00B0F0"/>
                </a:solidFill>
              </a:rPr>
              <a:t>Se expresa en HSR en piel.</a:t>
            </a:r>
          </a:p>
          <a:p>
            <a:r>
              <a:rPr lang="es-ES_tradnl" sz="2400" b="1" dirty="0" smtClean="0">
                <a:solidFill>
                  <a:srgbClr val="00B0F0"/>
                </a:solidFill>
              </a:rPr>
              <a:t>Atrae monocitos, LT y NK.</a:t>
            </a:r>
          </a:p>
          <a:p>
            <a:r>
              <a:rPr lang="es-ES_tradnl" sz="2400" b="1" dirty="0" smtClean="0">
                <a:solidFill>
                  <a:srgbClr val="FF0000"/>
                </a:solidFill>
              </a:rPr>
              <a:t>Atrae LT reactivos a células tumorales.</a:t>
            </a:r>
          </a:p>
          <a:p>
            <a:r>
              <a:rPr lang="es-ES_tradnl" sz="2400" b="1" dirty="0" smtClean="0"/>
              <a:t>CXCR-</a:t>
            </a:r>
            <a:r>
              <a:rPr lang="es-ES_tradnl" sz="2400" b="1" dirty="0" smtClean="0">
                <a:latin typeface="+mj-lt"/>
              </a:rPr>
              <a:t>3 </a:t>
            </a:r>
            <a:r>
              <a:rPr lang="es-ES_tradnl" sz="2400" dirty="0" smtClean="0">
                <a:latin typeface="+mj-lt"/>
              </a:rPr>
              <a:t>en LT activados.</a:t>
            </a:r>
            <a:r>
              <a:rPr lang="es-ES_tradnl" sz="2400" dirty="0" smtClean="0"/>
              <a:t> </a:t>
            </a:r>
            <a:endParaRPr lang="es-E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57158" y="3786190"/>
            <a:ext cx="6143668" cy="71437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CXCL-</a:t>
            </a: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  (</a:t>
            </a: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SDF</a:t>
            </a: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7158" y="4857760"/>
            <a:ext cx="8229600" cy="171451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SDF-1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Estimulan proliferación de células B progenitoras, monocitos, neutrofilos generando quimiotaxis y cambios en la cc de Ca IC.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latin typeface="+mn-lt"/>
              </a:rPr>
              <a:t>CCL-</a:t>
            </a:r>
            <a:r>
              <a:rPr lang="es-ES_tradnl" sz="3600" b="1" dirty="0" smtClean="0"/>
              <a:t>3 (MIP-1</a:t>
            </a:r>
            <a:r>
              <a:rPr lang="el-GR" sz="3600" b="1" dirty="0" smtClean="0"/>
              <a:t>α</a:t>
            </a:r>
            <a:r>
              <a:rPr lang="es-ES_tradnl" sz="3600" b="1" dirty="0" smtClean="0"/>
              <a:t>)</a:t>
            </a:r>
            <a:endParaRPr lang="es-ES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714644"/>
          </a:xfrm>
        </p:spPr>
        <p:txBody>
          <a:bodyPr/>
          <a:lstStyle/>
          <a:p>
            <a:r>
              <a:rPr lang="es-ES_tradnl" dirty="0" smtClean="0"/>
              <a:t>Rol en el proceso de inflamación inducida por ciertos agentes virales. </a:t>
            </a:r>
          </a:p>
          <a:p>
            <a:r>
              <a:rPr lang="es-ES_tradnl" dirty="0" smtClean="0"/>
              <a:t>Actúa principalmente sobre monocitos y linfocitos.</a:t>
            </a:r>
          </a:p>
          <a:p>
            <a:r>
              <a:rPr lang="es-ES_tradnl" dirty="0" smtClean="0"/>
              <a:t>Atrae y activa a basofilos e induce la liberación de histamina.</a:t>
            </a:r>
          </a:p>
          <a:p>
            <a:r>
              <a:rPr lang="es-ES_tradnl" dirty="0" smtClean="0"/>
              <a:t>Atrae y activa eosinofilos.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472" y="450057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50000"/>
                  </a:schemeClr>
                </a:solidFill>
              </a:rPr>
              <a:t>CCL-</a:t>
            </a:r>
            <a:r>
              <a:rPr lang="es-ES_tradnl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 </a:t>
            </a:r>
            <a:r>
              <a:rPr lang="es-ES_tradnl" sz="3600" b="1" dirty="0" smtClean="0">
                <a:solidFill>
                  <a:schemeClr val="accent2">
                    <a:lumMod val="50000"/>
                  </a:schemeClr>
                </a:solidFill>
              </a:rPr>
              <a:t> (RANTES)</a:t>
            </a:r>
            <a:endParaRPr lang="es-E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507207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 Potente quimioatrayente en Mo, LT, NK y Eo</a:t>
            </a:r>
          </a:p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Induce la exocitosis de proteína cationica de los Eo y el estallido respiratorio.  </a:t>
            </a:r>
          </a:p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Induce la liberación de histamina en basofilos y mastocitos.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000372"/>
            <a:ext cx="2357422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  <a:latin typeface="+mn-lt"/>
              </a:rPr>
              <a:t>Asma</a:t>
            </a:r>
            <a:endParaRPr lang="es-E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14" y="1928802"/>
            <a:ext cx="6248386" cy="47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00034" y="64291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/>
              <a:t>Quimiocinas  en la patogénesis  de enfermedades alérgicas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7572428" cy="41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42910" y="1142984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CCR5 y CXCR 4</a:t>
            </a:r>
            <a:r>
              <a:rPr lang="es-ES_tradnl" sz="3200" dirty="0" smtClean="0"/>
              <a:t> en la Infección por HIV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084"/>
            <a:ext cx="678661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85786" y="428604"/>
            <a:ext cx="37862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500" b="1" dirty="0" smtClean="0">
                <a:solidFill>
                  <a:srgbClr val="00B0F0"/>
                </a:solidFill>
              </a:rPr>
              <a:t>Pleitropismo</a:t>
            </a:r>
            <a:endParaRPr lang="es-ES" sz="45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ector escobar\Pictures\fotos de pris\IMG018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928670"/>
            <a:ext cx="3429024" cy="4429156"/>
          </a:xfrm>
          <a:prstGeom prst="rect">
            <a:avLst/>
          </a:prstGeom>
          <a:noFill/>
        </p:spPr>
      </p:pic>
      <p:pic>
        <p:nvPicPr>
          <p:cNvPr id="5124" name="Picture 4" descr="C:\Users\hector escobar\Pictures\fotos de pris\IMG05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089678" cy="411957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28662" y="928670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/>
              <a:t>MUCHAS</a:t>
            </a:r>
            <a:endParaRPr lang="es-ES" sz="4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43438" y="571501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/>
              <a:t>GRACIAS !!!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00B0F0"/>
                </a:solidFill>
                <a:latin typeface="Calisto MT" pitchFamily="18" charset="0"/>
              </a:rPr>
              <a:t>Pleitropismo</a:t>
            </a:r>
            <a:endParaRPr lang="es-ES" b="1" dirty="0">
              <a:solidFill>
                <a:srgbClr val="00B0F0"/>
              </a:solidFill>
              <a:latin typeface="Calisto MT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82153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928670"/>
            <a:ext cx="2571768" cy="500066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rgbClr val="00B0F0"/>
                </a:solidFill>
                <a:latin typeface="+mn-lt"/>
              </a:rPr>
              <a:t>Redundancia :</a:t>
            </a:r>
            <a:endParaRPr lang="es-ES" sz="2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571636"/>
          </a:xfrm>
        </p:spPr>
        <p:txBody>
          <a:bodyPr/>
          <a:lstStyle/>
          <a:p>
            <a:r>
              <a:rPr lang="es-ES_tradnl" dirty="0" smtClean="0"/>
              <a:t>                              Propiedad que tienen múltiples citoquinas de ejercer los mismos efectos funcionales.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3286148" cy="33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3891629" cy="34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1567</TotalTime>
  <Words>1933</Words>
  <Application>Microsoft Office PowerPoint</Application>
  <PresentationFormat>Presentación en pantalla (4:3)</PresentationFormat>
  <Paragraphs>264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Flujo</vt:lpstr>
      <vt:lpstr>CITOQUINAS</vt:lpstr>
      <vt:lpstr>Comunicación célula - célula</vt:lpstr>
      <vt:lpstr>Definición:</vt:lpstr>
      <vt:lpstr>Modo de Acción</vt:lpstr>
      <vt:lpstr>Características Comunes</vt:lpstr>
      <vt:lpstr>Diapositiva 6</vt:lpstr>
      <vt:lpstr>Diapositiva 7</vt:lpstr>
      <vt:lpstr>Pleitropismo</vt:lpstr>
      <vt:lpstr>Redundancia :</vt:lpstr>
      <vt:lpstr> Sinergia y Antagonismo:</vt:lpstr>
      <vt:lpstr>Acción en Cascada</vt:lpstr>
      <vt:lpstr>Familias  estructurales de CITOQUINAS</vt:lpstr>
      <vt:lpstr>Clasificación según los Patrones de Secreción </vt:lpstr>
      <vt:lpstr>Citoquinas de la Rta Innata</vt:lpstr>
      <vt:lpstr>Citoquinas de la Rta Adaptativa</vt:lpstr>
      <vt:lpstr>Citoquinas de la Rta Adaptativa</vt:lpstr>
      <vt:lpstr>Polarización hacia LT CD 4+  Th 1</vt:lpstr>
      <vt:lpstr>Polarización hacia LT CD 4+  Th 2</vt:lpstr>
      <vt:lpstr>Diapositiva 19</vt:lpstr>
      <vt:lpstr>Diapositiva 20</vt:lpstr>
      <vt:lpstr>Factores de crecimiento hematopoyético</vt:lpstr>
      <vt:lpstr>Factores de crecimiento hematopoyético</vt:lpstr>
      <vt:lpstr>Receptores de Citoquinas</vt:lpstr>
      <vt:lpstr>Clasificación</vt:lpstr>
      <vt:lpstr>Receptores de citoquinas</vt:lpstr>
      <vt:lpstr>Receptores de Citoquinas tipo I</vt:lpstr>
      <vt:lpstr>Receptores de Citoquinas tipo I</vt:lpstr>
      <vt:lpstr>La IL- 2 posee distintos grados de afinidad por su Rc, según este formado por una, dos o las tres cadenas, regulando de esta manera la intensidad del efecto.</vt:lpstr>
      <vt:lpstr>Diapositiva 29</vt:lpstr>
      <vt:lpstr>IDCS ligada al cromosoma X</vt:lpstr>
      <vt:lpstr>Receptores de Citoquinas tipo II</vt:lpstr>
      <vt:lpstr>Receptores del TNF</vt:lpstr>
      <vt:lpstr>Diapositiva 33</vt:lpstr>
      <vt:lpstr>Rc de la Superfamilia de las Igs</vt:lpstr>
      <vt:lpstr>Receptores de Quimiocinas</vt:lpstr>
      <vt:lpstr>Receptores Solubles</vt:lpstr>
      <vt:lpstr>Funciones</vt:lpstr>
      <vt:lpstr>Señalización a través de Rc de Citoquinas</vt:lpstr>
      <vt:lpstr>Diapositiva 39</vt:lpstr>
      <vt:lpstr>Diapositiva 40</vt:lpstr>
      <vt:lpstr>Diapositiva 41</vt:lpstr>
      <vt:lpstr>Citoquinas en Acción</vt:lpstr>
      <vt:lpstr>Factor de Necrosis Tumoral TNF</vt:lpstr>
      <vt:lpstr>Diapositiva 44</vt:lpstr>
      <vt:lpstr>IL- 1</vt:lpstr>
      <vt:lpstr>Diapositiva 46</vt:lpstr>
      <vt:lpstr>IL-6</vt:lpstr>
      <vt:lpstr>Diapositiva 48</vt:lpstr>
      <vt:lpstr>IL-10</vt:lpstr>
      <vt:lpstr>Diapositiva 50</vt:lpstr>
      <vt:lpstr>INF tipo I (INFα, INFβ)</vt:lpstr>
      <vt:lpstr>Diapositiva 52</vt:lpstr>
      <vt:lpstr>IL-4</vt:lpstr>
      <vt:lpstr>IL-5</vt:lpstr>
      <vt:lpstr>Citoquinas en la patogénesis de la AR</vt:lpstr>
      <vt:lpstr>Diapositiva 56</vt:lpstr>
      <vt:lpstr>Otras citoquinas en la patogénesis</vt:lpstr>
      <vt:lpstr>IL-1 en la Injuria Neuronal</vt:lpstr>
      <vt:lpstr>Diapositiva 59</vt:lpstr>
      <vt:lpstr>       QUIMIOCINAS</vt:lpstr>
      <vt:lpstr>Diapositiva 61</vt:lpstr>
      <vt:lpstr>Qué son?</vt:lpstr>
      <vt:lpstr>Diapositiva 63</vt:lpstr>
      <vt:lpstr>Diapositiva 64</vt:lpstr>
      <vt:lpstr>IL- 8</vt:lpstr>
      <vt:lpstr>CXCL-10 (IP-10) y CXCL-9 (Mig) </vt:lpstr>
      <vt:lpstr>CCL-3 (MIP-1α)</vt:lpstr>
      <vt:lpstr>Asma</vt:lpstr>
      <vt:lpstr>Diapositiva 69</vt:lpstr>
      <vt:lpstr>Diapositiva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CITOQUINAS</dc:title>
  <dc:creator>hector escobar</dc:creator>
  <cp:lastModifiedBy>hector escobar</cp:lastModifiedBy>
  <cp:revision>149</cp:revision>
  <dcterms:created xsi:type="dcterms:W3CDTF">2010-08-27T23:31:37Z</dcterms:created>
  <dcterms:modified xsi:type="dcterms:W3CDTF">2010-08-31T10:50:24Z</dcterms:modified>
</cp:coreProperties>
</file>